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s/slide14.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13.xml" ContentType="application/vnd.openxmlformats-officedocument.presentationml.slide+xml"/>
  <Override PartName="/ppt/slides/slide1.xml" ContentType="application/vnd.openxmlformats-officedocument.presentationml.slide+xml"/>
  <Override PartName="/ppt/notesSlides/notesSlide2.xml" ContentType="application/vnd.openxmlformats-officedocument.presentationml.notesSlid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Layouts/slideLayout7.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notesSlides/notesSlide6.xml" ContentType="application/vnd.openxmlformats-officedocument.presentationml.notesSlide+xml"/>
  <Override PartName="/ppt/notesSlides/notesSlide1.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handoutMasters/handoutMaster1.xml" ContentType="application/vnd.openxmlformats-officedocument.presentationml.handoutMaster+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theme/theme3.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2">
  <p:sldMasterIdLst>
    <p:sldMasterId id="2147483648" r:id="rId1"/>
  </p:sldMasterIdLst>
  <p:notesMasterIdLst>
    <p:notesMasterId r:id="rId24"/>
  </p:notesMasterIdLst>
  <p:handoutMasterIdLst>
    <p:handoutMasterId r:id="rId25"/>
  </p:handoutMasterIdLst>
  <p:sldIdLst>
    <p:sldId id="256" r:id="rId2"/>
    <p:sldId id="279" r:id="rId3"/>
    <p:sldId id="280" r:id="rId4"/>
    <p:sldId id="281" r:id="rId5"/>
    <p:sldId id="282" r:id="rId6"/>
    <p:sldId id="283" r:id="rId7"/>
    <p:sldId id="284" r:id="rId8"/>
    <p:sldId id="285" r:id="rId9"/>
    <p:sldId id="286" r:id="rId10"/>
    <p:sldId id="287" r:id="rId11"/>
    <p:sldId id="288" r:id="rId12"/>
    <p:sldId id="289" r:id="rId13"/>
    <p:sldId id="290" r:id="rId14"/>
    <p:sldId id="291" r:id="rId15"/>
    <p:sldId id="292" r:id="rId16"/>
    <p:sldId id="293" r:id="rId17"/>
    <p:sldId id="294" r:id="rId18"/>
    <p:sldId id="295" r:id="rId19"/>
    <p:sldId id="296" r:id="rId20"/>
    <p:sldId id="297" r:id="rId21"/>
    <p:sldId id="298" r:id="rId22"/>
    <p:sldId id="268" r:id="rId23"/>
  </p:sldIdLst>
  <p:sldSz cx="9906000" cy="6858000" type="A4"/>
  <p:notesSz cx="7099300"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67104" autoAdjust="0"/>
  </p:normalViewPr>
  <p:slideViewPr>
    <p:cSldViewPr snapToGrid="0">
      <p:cViewPr varScale="1">
        <p:scale>
          <a:sx n="112" d="100"/>
          <a:sy n="112" d="100"/>
        </p:scale>
        <p:origin x="-390" y="-90"/>
      </p:cViewPr>
      <p:guideLst>
        <p:guide orient="horz" pos="2160"/>
        <p:guide pos="3120"/>
      </p:guideLst>
    </p:cSldViewPr>
  </p:slideViewPr>
  <p:notesTextViewPr>
    <p:cViewPr>
      <p:scale>
        <a:sx n="1" d="1"/>
        <a:sy n="1" d="1"/>
      </p:scale>
      <p:origin x="0" y="0"/>
    </p:cViewPr>
  </p:notesTextViewPr>
  <p:notesViewPr>
    <p:cSldViewPr snapToGrid="0">
      <p:cViewPr varScale="1">
        <p:scale>
          <a:sx n="66" d="100"/>
          <a:sy n="66" d="100"/>
        </p:scale>
        <p:origin x="-3062" y="-96"/>
      </p:cViewPr>
      <p:guideLst>
        <p:guide orient="horz" pos="3223"/>
        <p:guide pos="2236"/>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openxmlformats.org/officeDocument/2006/relationships/customXml" Target="../customXml/item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575" cy="51117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4021138" y="0"/>
            <a:ext cx="3076575" cy="511175"/>
          </a:xfrm>
          <a:prstGeom prst="rect">
            <a:avLst/>
          </a:prstGeom>
        </p:spPr>
        <p:txBody>
          <a:bodyPr vert="horz" lIns="91440" tIns="45720" rIns="91440" bIns="45720" rtlCol="0"/>
          <a:lstStyle>
            <a:lvl1pPr algn="r">
              <a:defRPr sz="1200"/>
            </a:lvl1pPr>
          </a:lstStyle>
          <a:p>
            <a:fld id="{7DA5963B-CE0C-4E85-94CB-F0586A0A5FE8}" type="datetimeFigureOut">
              <a:rPr lang="en-GB" smtClean="0"/>
              <a:t>14/06/2018</a:t>
            </a:fld>
            <a:endParaRPr lang="en-GB"/>
          </a:p>
        </p:txBody>
      </p:sp>
      <p:sp>
        <p:nvSpPr>
          <p:cNvPr id="4" name="Footer Placeholder 3"/>
          <p:cNvSpPr>
            <a:spLocks noGrp="1"/>
          </p:cNvSpPr>
          <p:nvPr>
            <p:ph type="ftr" sz="quarter" idx="2"/>
          </p:nvPr>
        </p:nvSpPr>
        <p:spPr>
          <a:xfrm>
            <a:off x="0" y="9721850"/>
            <a:ext cx="3076575" cy="51117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4021138" y="9721850"/>
            <a:ext cx="3076575" cy="511175"/>
          </a:xfrm>
          <a:prstGeom prst="rect">
            <a:avLst/>
          </a:prstGeom>
        </p:spPr>
        <p:txBody>
          <a:bodyPr vert="horz" lIns="91440" tIns="45720" rIns="91440" bIns="45720" rtlCol="0" anchor="b"/>
          <a:lstStyle>
            <a:lvl1pPr algn="r">
              <a:defRPr sz="1200"/>
            </a:lvl1pPr>
          </a:lstStyle>
          <a:p>
            <a:fld id="{EBED6023-9B31-4BB5-9B5B-D1790D4191A2}" type="slidenum">
              <a:rPr lang="en-GB" smtClean="0"/>
              <a:t>‹#›</a:t>
            </a:fld>
            <a:endParaRPr lang="en-GB"/>
          </a:p>
        </p:txBody>
      </p:sp>
    </p:spTree>
    <p:extLst>
      <p:ext uri="{BB962C8B-B14F-4D97-AF65-F5344CB8AC3E}">
        <p14:creationId xmlns:p14="http://schemas.microsoft.com/office/powerpoint/2010/main" val="40492546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137" cy="512222"/>
          </a:xfrm>
          <a:prstGeom prst="rect">
            <a:avLst/>
          </a:prstGeom>
        </p:spPr>
        <p:txBody>
          <a:bodyPr vert="horz" lIns="94736" tIns="47368" rIns="94736" bIns="47368" rtlCol="0"/>
          <a:lstStyle>
            <a:lvl1pPr algn="l">
              <a:defRPr sz="1200"/>
            </a:lvl1pPr>
          </a:lstStyle>
          <a:p>
            <a:endParaRPr lang="en-GB"/>
          </a:p>
        </p:txBody>
      </p:sp>
      <p:sp>
        <p:nvSpPr>
          <p:cNvPr id="3" name="Date Placeholder 2"/>
          <p:cNvSpPr>
            <a:spLocks noGrp="1"/>
          </p:cNvSpPr>
          <p:nvPr>
            <p:ph type="dt" idx="1"/>
          </p:nvPr>
        </p:nvSpPr>
        <p:spPr>
          <a:xfrm>
            <a:off x="4020507" y="0"/>
            <a:ext cx="3077137" cy="512222"/>
          </a:xfrm>
          <a:prstGeom prst="rect">
            <a:avLst/>
          </a:prstGeom>
        </p:spPr>
        <p:txBody>
          <a:bodyPr vert="horz" lIns="94736" tIns="47368" rIns="94736" bIns="47368" rtlCol="0"/>
          <a:lstStyle>
            <a:lvl1pPr algn="r">
              <a:defRPr sz="1200"/>
            </a:lvl1pPr>
          </a:lstStyle>
          <a:p>
            <a:fld id="{5E945880-6D3B-45FB-851F-AFC0D1D23A0C}" type="datetimeFigureOut">
              <a:rPr lang="en-GB" smtClean="0"/>
              <a:t>14/06/2018</a:t>
            </a:fld>
            <a:endParaRPr lang="en-GB"/>
          </a:p>
        </p:txBody>
      </p:sp>
      <p:sp>
        <p:nvSpPr>
          <p:cNvPr id="4" name="Slide Image Placeholder 3"/>
          <p:cNvSpPr>
            <a:spLocks noGrp="1" noRot="1" noChangeAspect="1"/>
          </p:cNvSpPr>
          <p:nvPr>
            <p:ph type="sldImg" idx="2"/>
          </p:nvPr>
        </p:nvSpPr>
        <p:spPr>
          <a:xfrm>
            <a:off x="779463" y="768350"/>
            <a:ext cx="5540375" cy="3836988"/>
          </a:xfrm>
          <a:prstGeom prst="rect">
            <a:avLst/>
          </a:prstGeom>
          <a:noFill/>
          <a:ln w="12700">
            <a:solidFill>
              <a:prstClr val="black"/>
            </a:solidFill>
          </a:ln>
        </p:spPr>
        <p:txBody>
          <a:bodyPr vert="horz" lIns="94736" tIns="47368" rIns="94736" bIns="47368" rtlCol="0" anchor="ctr"/>
          <a:lstStyle/>
          <a:p>
            <a:endParaRPr lang="en-GB"/>
          </a:p>
        </p:txBody>
      </p:sp>
      <p:sp>
        <p:nvSpPr>
          <p:cNvPr id="5" name="Notes Placeholder 4"/>
          <p:cNvSpPr>
            <a:spLocks noGrp="1"/>
          </p:cNvSpPr>
          <p:nvPr>
            <p:ph type="body" sz="quarter" idx="3"/>
          </p:nvPr>
        </p:nvSpPr>
        <p:spPr>
          <a:xfrm>
            <a:off x="709602" y="4862017"/>
            <a:ext cx="5680103" cy="4605085"/>
          </a:xfrm>
          <a:prstGeom prst="rect">
            <a:avLst/>
          </a:prstGeom>
        </p:spPr>
        <p:txBody>
          <a:bodyPr vert="horz" lIns="94736" tIns="47368" rIns="94736" bIns="47368"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720755"/>
            <a:ext cx="3077137" cy="512222"/>
          </a:xfrm>
          <a:prstGeom prst="rect">
            <a:avLst/>
          </a:prstGeom>
        </p:spPr>
        <p:txBody>
          <a:bodyPr vert="horz" lIns="94736" tIns="47368" rIns="94736" bIns="47368" rtlCol="0" anchor="b"/>
          <a:lstStyle>
            <a:lvl1pPr algn="l">
              <a:defRPr sz="1200"/>
            </a:lvl1pPr>
          </a:lstStyle>
          <a:p>
            <a:endParaRPr lang="en-GB"/>
          </a:p>
        </p:txBody>
      </p:sp>
      <p:sp>
        <p:nvSpPr>
          <p:cNvPr id="7" name="Slide Number Placeholder 6"/>
          <p:cNvSpPr>
            <a:spLocks noGrp="1"/>
          </p:cNvSpPr>
          <p:nvPr>
            <p:ph type="sldNum" sz="quarter" idx="5"/>
          </p:nvPr>
        </p:nvSpPr>
        <p:spPr>
          <a:xfrm>
            <a:off x="4020507" y="9720755"/>
            <a:ext cx="3077137" cy="512222"/>
          </a:xfrm>
          <a:prstGeom prst="rect">
            <a:avLst/>
          </a:prstGeom>
        </p:spPr>
        <p:txBody>
          <a:bodyPr vert="horz" lIns="94736" tIns="47368" rIns="94736" bIns="47368" rtlCol="0" anchor="b"/>
          <a:lstStyle>
            <a:lvl1pPr algn="r">
              <a:defRPr sz="1200"/>
            </a:lvl1pPr>
          </a:lstStyle>
          <a:p>
            <a:fld id="{5750A1E1-C8D9-4447-9192-37BA973CD27A}" type="slidenum">
              <a:rPr lang="en-GB" smtClean="0"/>
              <a:t>‹#›</a:t>
            </a:fld>
            <a:endParaRPr lang="en-GB"/>
          </a:p>
        </p:txBody>
      </p:sp>
    </p:spTree>
    <p:extLst>
      <p:ext uri="{BB962C8B-B14F-4D97-AF65-F5344CB8AC3E}">
        <p14:creationId xmlns:p14="http://schemas.microsoft.com/office/powerpoint/2010/main" val="40085447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bwMode="auto">
          <a:xfrm>
            <a:off x="779463" y="768350"/>
            <a:ext cx="5540375" cy="38369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GB" altLang="en-US" dirty="0" smtClean="0"/>
          </a:p>
        </p:txBody>
      </p:sp>
    </p:spTree>
    <p:extLst>
      <p:ext uri="{BB962C8B-B14F-4D97-AF65-F5344CB8AC3E}">
        <p14:creationId xmlns:p14="http://schemas.microsoft.com/office/powerpoint/2010/main" val="39879041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2188" y="768350"/>
            <a:ext cx="5114925" cy="3836988"/>
          </a:xfrm>
        </p:spPr>
      </p:sp>
      <p:sp>
        <p:nvSpPr>
          <p:cNvPr id="3" name="Notes Placeholder 2"/>
          <p:cNvSpPr>
            <a:spLocks noGrp="1"/>
          </p:cNvSpPr>
          <p:nvPr>
            <p:ph type="body" idx="1"/>
          </p:nvPr>
        </p:nvSpPr>
        <p:spPr/>
        <p:txBody>
          <a:bodyPr/>
          <a:lstStyle/>
          <a:p>
            <a:endParaRPr lang="sl-SI" dirty="0"/>
          </a:p>
        </p:txBody>
      </p:sp>
      <p:sp>
        <p:nvSpPr>
          <p:cNvPr id="4" name="Slide Number Placeholder 3"/>
          <p:cNvSpPr>
            <a:spLocks noGrp="1"/>
          </p:cNvSpPr>
          <p:nvPr>
            <p:ph type="sldNum" sz="quarter" idx="10"/>
          </p:nvPr>
        </p:nvSpPr>
        <p:spPr/>
        <p:txBody>
          <a:bodyPr/>
          <a:lstStyle/>
          <a:p>
            <a:fld id="{B654AECB-6856-427E-8417-03768DE3AD5A}" type="slidenum">
              <a:rPr lang="sl-SI" altLang="sl-SI" smtClean="0"/>
              <a:pPr/>
              <a:t>4</a:t>
            </a:fld>
            <a:endParaRPr lang="sl-SI" altLang="sl-SI"/>
          </a:p>
        </p:txBody>
      </p:sp>
    </p:spTree>
    <p:extLst>
      <p:ext uri="{BB962C8B-B14F-4D97-AF65-F5344CB8AC3E}">
        <p14:creationId xmlns:p14="http://schemas.microsoft.com/office/powerpoint/2010/main" val="4928490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9463" y="768350"/>
            <a:ext cx="5540375" cy="3836988"/>
          </a:xfrm>
        </p:spPr>
      </p:sp>
      <p:sp>
        <p:nvSpPr>
          <p:cNvPr id="3" name="Notes Placeholder 2"/>
          <p:cNvSpPr>
            <a:spLocks noGrp="1"/>
          </p:cNvSpPr>
          <p:nvPr>
            <p:ph type="body" idx="1"/>
          </p:nvPr>
        </p:nvSpPr>
        <p:spPr/>
        <p:txBody>
          <a:bodyPr/>
          <a:lstStyle/>
          <a:p>
            <a:r>
              <a:rPr lang="sl-SI" sz="1300" dirty="0" err="1"/>
              <a:t>Animated</a:t>
            </a:r>
            <a:r>
              <a:rPr lang="sl-SI" sz="1300" dirty="0"/>
              <a:t> diagram</a:t>
            </a:r>
            <a:r>
              <a:rPr lang="en-GB" sz="1300" dirty="0"/>
              <a:t> of an TMI accident.</a:t>
            </a:r>
            <a:endParaRPr lang="sl-SI" dirty="0"/>
          </a:p>
        </p:txBody>
      </p:sp>
      <p:sp>
        <p:nvSpPr>
          <p:cNvPr id="4" name="Slide Number Placeholder 3"/>
          <p:cNvSpPr>
            <a:spLocks noGrp="1"/>
          </p:cNvSpPr>
          <p:nvPr>
            <p:ph type="sldNum" sz="quarter" idx="10"/>
          </p:nvPr>
        </p:nvSpPr>
        <p:spPr/>
        <p:txBody>
          <a:bodyPr/>
          <a:lstStyle/>
          <a:p>
            <a:fld id="{B654AECB-6856-427E-8417-03768DE3AD5A}" type="slidenum">
              <a:rPr lang="sl-SI" altLang="sl-SI" smtClean="0"/>
              <a:pPr/>
              <a:t>5</a:t>
            </a:fld>
            <a:endParaRPr lang="sl-SI" altLang="sl-SI"/>
          </a:p>
        </p:txBody>
      </p:sp>
    </p:spTree>
    <p:extLst>
      <p:ext uri="{BB962C8B-B14F-4D97-AF65-F5344CB8AC3E}">
        <p14:creationId xmlns:p14="http://schemas.microsoft.com/office/powerpoint/2010/main" val="14589020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9463" y="768350"/>
            <a:ext cx="5540375" cy="3836988"/>
          </a:xfrm>
        </p:spPr>
      </p:sp>
      <p:sp>
        <p:nvSpPr>
          <p:cNvPr id="3" name="Notes Placeholder 2"/>
          <p:cNvSpPr>
            <a:spLocks noGrp="1"/>
          </p:cNvSpPr>
          <p:nvPr>
            <p:ph type="body" idx="1"/>
          </p:nvPr>
        </p:nvSpPr>
        <p:spPr/>
        <p:txBody>
          <a:bodyPr/>
          <a:lstStyle/>
          <a:p>
            <a:endParaRPr lang="sl-SI" dirty="0"/>
          </a:p>
        </p:txBody>
      </p:sp>
      <p:sp>
        <p:nvSpPr>
          <p:cNvPr id="4" name="Slide Number Placeholder 3"/>
          <p:cNvSpPr>
            <a:spLocks noGrp="1"/>
          </p:cNvSpPr>
          <p:nvPr>
            <p:ph type="sldNum" sz="quarter" idx="10"/>
          </p:nvPr>
        </p:nvSpPr>
        <p:spPr/>
        <p:txBody>
          <a:bodyPr/>
          <a:lstStyle/>
          <a:p>
            <a:fld id="{B654AECB-6856-427E-8417-03768DE3AD5A}" type="slidenum">
              <a:rPr lang="sl-SI" altLang="sl-SI" smtClean="0"/>
              <a:pPr/>
              <a:t>9</a:t>
            </a:fld>
            <a:endParaRPr lang="sl-SI" altLang="sl-SI"/>
          </a:p>
        </p:txBody>
      </p:sp>
    </p:spTree>
    <p:extLst>
      <p:ext uri="{BB962C8B-B14F-4D97-AF65-F5344CB8AC3E}">
        <p14:creationId xmlns:p14="http://schemas.microsoft.com/office/powerpoint/2010/main" val="29540655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Rot="1" noChangeAspect="1" noChangeArrowheads="1" noTextEdit="1"/>
          </p:cNvSpPr>
          <p:nvPr>
            <p:ph type="sldImg"/>
          </p:nvPr>
        </p:nvSpPr>
        <p:spPr bwMode="auto">
          <a:xfrm>
            <a:off x="779463" y="768350"/>
            <a:ext cx="5540375" cy="38369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GB" altLang="en-US" dirty="0" smtClean="0"/>
          </a:p>
        </p:txBody>
      </p:sp>
    </p:spTree>
    <p:extLst>
      <p:ext uri="{BB962C8B-B14F-4D97-AF65-F5344CB8AC3E}">
        <p14:creationId xmlns:p14="http://schemas.microsoft.com/office/powerpoint/2010/main" val="14939833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768350"/>
            <a:ext cx="5543550" cy="3836988"/>
          </a:xfrm>
        </p:spPr>
      </p:sp>
      <p:sp>
        <p:nvSpPr>
          <p:cNvPr id="3" name="Notes Placeholder 2"/>
          <p:cNvSpPr>
            <a:spLocks noGrp="1"/>
          </p:cNvSpPr>
          <p:nvPr>
            <p:ph type="body" idx="1"/>
          </p:nvPr>
        </p:nvSpPr>
        <p:spPr/>
        <p:txBody>
          <a:bodyPr/>
          <a:lstStyle/>
          <a:p>
            <a:r>
              <a:rPr lang="en-GB" dirty="0" smtClean="0"/>
              <a:t>Thank you!</a:t>
            </a:r>
            <a:endParaRPr lang="en-GB" dirty="0"/>
          </a:p>
        </p:txBody>
      </p:sp>
      <p:sp>
        <p:nvSpPr>
          <p:cNvPr id="4" name="Slide Number Placeholder 3"/>
          <p:cNvSpPr>
            <a:spLocks noGrp="1"/>
          </p:cNvSpPr>
          <p:nvPr>
            <p:ph type="sldNum" sz="quarter" idx="10"/>
          </p:nvPr>
        </p:nvSpPr>
        <p:spPr/>
        <p:txBody>
          <a:bodyPr/>
          <a:lstStyle/>
          <a:p>
            <a:fld id="{5750A1E1-C8D9-4447-9192-37BA973CD27A}" type="slidenum">
              <a:rPr lang="en-GB" smtClean="0"/>
              <a:t>22</a:t>
            </a:fld>
            <a:endParaRPr lang="en-GB"/>
          </a:p>
        </p:txBody>
      </p:sp>
    </p:spTree>
    <p:extLst>
      <p:ext uri="{BB962C8B-B14F-4D97-AF65-F5344CB8AC3E}">
        <p14:creationId xmlns:p14="http://schemas.microsoft.com/office/powerpoint/2010/main" val="244916923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906000" cy="6858000"/>
          </a:xfrm>
          <a:prstGeom prst="rect">
            <a:avLst/>
          </a:prstGeom>
        </p:spPr>
      </p:pic>
      <p:sp>
        <p:nvSpPr>
          <p:cNvPr id="2" name="Title 1"/>
          <p:cNvSpPr>
            <a:spLocks noGrp="1"/>
          </p:cNvSpPr>
          <p:nvPr>
            <p:ph type="ctrTitle"/>
          </p:nvPr>
        </p:nvSpPr>
        <p:spPr>
          <a:xfrm>
            <a:off x="350488" y="1772816"/>
            <a:ext cx="9283032" cy="1080120"/>
          </a:xfrm>
        </p:spPr>
        <p:txBody>
          <a:bodyPr/>
          <a:lstStyle>
            <a:lvl1pPr algn="l">
              <a:defRPr>
                <a:solidFill>
                  <a:schemeClr val="bg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350488" y="3573016"/>
            <a:ext cx="9283032" cy="1608584"/>
          </a:xfrm>
        </p:spPr>
        <p:txBody>
          <a:bodyPr>
            <a:normAutofit/>
          </a:bodyPr>
          <a:lstStyle>
            <a:lvl1pPr marL="0" indent="0" algn="l">
              <a:buNone/>
              <a:defRPr sz="2800" b="1">
                <a:solidFill>
                  <a:schemeClr val="accent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60000" y="180000"/>
            <a:ext cx="2717862" cy="805950"/>
          </a:xfrm>
          <a:prstGeom prst="rect">
            <a:avLst/>
          </a:prstGeom>
        </p:spPr>
      </p:pic>
      <p:pic>
        <p:nvPicPr>
          <p:cNvPr id="1026" name="Picture 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136576" y="73943"/>
            <a:ext cx="2000250" cy="1266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extBox 3"/>
          <p:cNvSpPr txBox="1">
            <a:spLocks noChangeAspect="1"/>
          </p:cNvSpPr>
          <p:nvPr userDrawn="1"/>
        </p:nvSpPr>
        <p:spPr>
          <a:xfrm>
            <a:off x="4320000" y="360000"/>
            <a:ext cx="5220000" cy="1200329"/>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gn="ctr" defTabSz="914400" rtl="0" eaLnBrk="1" latinLnBrk="0" hangingPunct="1">
              <a:spcBef>
                <a:spcPts val="0"/>
              </a:spcBef>
              <a:spcAft>
                <a:spcPts val="0"/>
              </a:spcAft>
            </a:pPr>
            <a:r>
              <a:rPr lang="hu-HU" sz="1600" b="1" kern="1200" dirty="0" smtClean="0">
                <a:solidFill>
                  <a:schemeClr val="bg1"/>
                </a:solidFill>
                <a:latin typeface="Calibri" panose="020F0502020204030204" pitchFamily="34" charset="0"/>
                <a:ea typeface="+mn-ea"/>
                <a:cs typeface="+mn-cs"/>
              </a:rPr>
              <a:t>Basic Professional Training Course on</a:t>
            </a:r>
            <a:r>
              <a:rPr lang="en-US" sz="1600" b="1" kern="1200" dirty="0" smtClean="0">
                <a:solidFill>
                  <a:schemeClr val="bg1"/>
                </a:solidFill>
                <a:latin typeface="Calibri" panose="020F0502020204030204" pitchFamily="34" charset="0"/>
                <a:ea typeface="+mn-ea"/>
                <a:cs typeface="+mn-cs"/>
              </a:rPr>
              <a:t> Nuclear Safety</a:t>
            </a:r>
            <a:endParaRPr lang="hu-HU" sz="1600" b="1" kern="1200" dirty="0" smtClean="0">
              <a:solidFill>
                <a:schemeClr val="bg1"/>
              </a:solidFill>
              <a:latin typeface="Calibri" panose="020F0502020204030204" pitchFamily="34" charset="0"/>
              <a:ea typeface="+mn-ea"/>
              <a:cs typeface="+mn-cs"/>
            </a:endParaRPr>
          </a:p>
          <a:p>
            <a:pPr marL="0" algn="ctr" defTabSz="914400" rtl="0" eaLnBrk="1" latinLnBrk="0" hangingPunct="1">
              <a:spcBef>
                <a:spcPts val="600"/>
              </a:spcBef>
              <a:spcAft>
                <a:spcPts val="600"/>
              </a:spcAft>
            </a:pPr>
            <a:r>
              <a:rPr lang="hu-HU" sz="1400" b="0" kern="1200" dirty="0" smtClean="0">
                <a:solidFill>
                  <a:schemeClr val="bg1"/>
                </a:solidFill>
                <a:latin typeface="Calibri" panose="020F0502020204030204" pitchFamily="34" charset="0"/>
                <a:ea typeface="+mn-ea"/>
                <a:cs typeface="+mn-cs"/>
              </a:rPr>
              <a:t>Ghana </a:t>
            </a:r>
            <a:r>
              <a:rPr lang="en-US" sz="1400" b="0" kern="1200" dirty="0" smtClean="0">
                <a:solidFill>
                  <a:schemeClr val="bg1"/>
                </a:solidFill>
                <a:latin typeface="Calibri" panose="020F0502020204030204" pitchFamily="34" charset="0"/>
                <a:ea typeface="+mn-ea"/>
                <a:cs typeface="+mn-cs"/>
              </a:rPr>
              <a:t>Nuclear Regulatory Authority</a:t>
            </a:r>
            <a:endParaRPr lang="hu-HU" sz="1400" b="0" kern="1200" dirty="0" smtClean="0">
              <a:solidFill>
                <a:schemeClr val="bg1"/>
              </a:solidFill>
              <a:latin typeface="Calibri" panose="020F0502020204030204" pitchFamily="34" charset="0"/>
              <a:ea typeface="+mn-ea"/>
              <a:cs typeface="+mn-cs"/>
            </a:endParaRPr>
          </a:p>
          <a:p>
            <a:pPr marL="0" algn="ctr" defTabSz="914400" rtl="0" eaLnBrk="1" latinLnBrk="0" hangingPunct="1">
              <a:spcBef>
                <a:spcPts val="600"/>
              </a:spcBef>
              <a:spcAft>
                <a:spcPts val="600"/>
              </a:spcAft>
            </a:pPr>
            <a:r>
              <a:rPr lang="hu-HU" sz="1400" b="0" kern="1200" dirty="0" smtClean="0">
                <a:solidFill>
                  <a:schemeClr val="bg1"/>
                </a:solidFill>
                <a:latin typeface="Calibri" panose="020F0502020204030204" pitchFamily="34" charset="0"/>
                <a:ea typeface="+mn-ea"/>
                <a:cs typeface="+mn-cs"/>
              </a:rPr>
              <a:t>Accra, Ghana</a:t>
            </a:r>
          </a:p>
          <a:p>
            <a:pPr marL="0" marR="0" indent="0" algn="ctr" defTabSz="914400" rtl="0" eaLnBrk="1" fontAlgn="auto" latinLnBrk="0" hangingPunct="1">
              <a:lnSpc>
                <a:spcPct val="100000"/>
              </a:lnSpc>
              <a:spcBef>
                <a:spcPts val="0"/>
              </a:spcBef>
              <a:spcAft>
                <a:spcPts val="0"/>
              </a:spcAft>
              <a:buClrTx/>
              <a:buSzTx/>
              <a:buFontTx/>
              <a:buNone/>
              <a:tabLst/>
              <a:defRPr/>
            </a:pPr>
            <a:r>
              <a:rPr lang="hu-HU" sz="1400" b="0" kern="1200" dirty="0" smtClean="0">
                <a:solidFill>
                  <a:schemeClr val="bg1"/>
                </a:solidFill>
                <a:latin typeface="Calibri" panose="020F0502020204030204" pitchFamily="34" charset="0"/>
                <a:ea typeface="+mn-ea"/>
                <a:cs typeface="+mn-cs"/>
              </a:rPr>
              <a:t>15-26 January</a:t>
            </a:r>
            <a:r>
              <a:rPr lang="en-GB" sz="1400" b="0" kern="1200" dirty="0" smtClean="0">
                <a:solidFill>
                  <a:schemeClr val="bg1"/>
                </a:solidFill>
                <a:latin typeface="Calibri" panose="020F0502020204030204" pitchFamily="34" charset="0"/>
                <a:ea typeface="+mn-ea"/>
                <a:cs typeface="+mn-cs"/>
              </a:rPr>
              <a:t> – </a:t>
            </a:r>
            <a:r>
              <a:rPr lang="hu-HU" sz="1400" b="0" kern="1200" dirty="0" smtClean="0">
                <a:solidFill>
                  <a:schemeClr val="bg1"/>
                </a:solidFill>
                <a:latin typeface="Calibri" panose="020F0502020204030204" pitchFamily="34" charset="0"/>
                <a:ea typeface="+mn-ea"/>
                <a:cs typeface="+mn-cs"/>
              </a:rPr>
              <a:t>19-30 March </a:t>
            </a:r>
            <a:r>
              <a:rPr lang="en-US" sz="1400" b="0" kern="1200" dirty="0" smtClean="0">
                <a:solidFill>
                  <a:schemeClr val="bg1"/>
                </a:solidFill>
                <a:latin typeface="Calibri" panose="020F0502020204030204" pitchFamily="34" charset="0"/>
                <a:ea typeface="+mn-ea"/>
                <a:cs typeface="+mn-cs"/>
              </a:rPr>
              <a:t>201</a:t>
            </a:r>
            <a:r>
              <a:rPr lang="hu-HU" sz="1400" b="0" kern="1200" dirty="0" smtClean="0">
                <a:solidFill>
                  <a:schemeClr val="bg1"/>
                </a:solidFill>
                <a:latin typeface="Calibri" panose="020F0502020204030204" pitchFamily="34" charset="0"/>
                <a:ea typeface="+mn-ea"/>
                <a:cs typeface="+mn-cs"/>
              </a:rPr>
              <a:t>8</a:t>
            </a:r>
          </a:p>
        </p:txBody>
      </p:sp>
    </p:spTree>
    <p:extLst>
      <p:ext uri="{BB962C8B-B14F-4D97-AF65-F5344CB8AC3E}">
        <p14:creationId xmlns:p14="http://schemas.microsoft.com/office/powerpoint/2010/main" val="317893433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dirty="0" smtClean="0"/>
              <a:t>Click to edit Master title style</a:t>
            </a:r>
            <a:endParaRPr lang="en-GB" dirty="0"/>
          </a:p>
        </p:txBody>
      </p:sp>
      <p:sp>
        <p:nvSpPr>
          <p:cNvPr id="3" name="Content Placeholder 2"/>
          <p:cNvSpPr>
            <a:spLocks noGrp="1"/>
          </p:cNvSpPr>
          <p:nvPr>
            <p:ph idx="1"/>
          </p:nvPr>
        </p:nvSpPr>
        <p:spPr/>
        <p:txBody>
          <a:bodyPr/>
          <a:lstStyle>
            <a:lvl4pPr>
              <a:defRPr sz="2400"/>
            </a:lvl4pPr>
            <a:lvl5pPr>
              <a:defRPr sz="2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3" name="Date Placeholder 12"/>
          <p:cNvSpPr>
            <a:spLocks noGrp="1"/>
          </p:cNvSpPr>
          <p:nvPr>
            <p:ph type="dt" sz="half" idx="10"/>
          </p:nvPr>
        </p:nvSpPr>
        <p:spPr/>
        <p:txBody>
          <a:bodyPr/>
          <a:lstStyle/>
          <a:p>
            <a:pPr algn="ctr"/>
            <a:r>
              <a:rPr lang="en-US" smtClean="0"/>
              <a:t>15-26 January - 19-30 March 2018</a:t>
            </a:r>
            <a:endParaRPr lang="en-US" dirty="0"/>
          </a:p>
        </p:txBody>
      </p:sp>
      <p:sp>
        <p:nvSpPr>
          <p:cNvPr id="14" name="Footer Placeholder 13"/>
          <p:cNvSpPr>
            <a:spLocks noGrp="1"/>
          </p:cNvSpPr>
          <p:nvPr>
            <p:ph type="ftr" sz="quarter" idx="11"/>
          </p:nvPr>
        </p:nvSpPr>
        <p:spPr/>
        <p:txBody>
          <a:bodyPr/>
          <a:lstStyle/>
          <a:p>
            <a:pPr algn="l"/>
            <a:r>
              <a:rPr lang="en-US" smtClean="0"/>
              <a:t>Title of the presentation</a:t>
            </a:r>
            <a:endParaRPr lang="en-US" dirty="0"/>
          </a:p>
        </p:txBody>
      </p:sp>
      <p:sp>
        <p:nvSpPr>
          <p:cNvPr id="15" name="Slide Number Placeholder 14"/>
          <p:cNvSpPr>
            <a:spLocks noGrp="1"/>
          </p:cNvSpPr>
          <p:nvPr>
            <p:ph type="sldNum" sz="quarter" idx="12"/>
          </p:nvPr>
        </p:nvSpPr>
        <p:spPr/>
        <p:txBody>
          <a:bodyPr/>
          <a:lstStyle/>
          <a:p>
            <a:fld id="{23A0628E-C12F-4F8C-9895-BCD5E30100D3}" type="slidenum">
              <a:rPr lang="en-US" smtClean="0"/>
              <a:pPr/>
              <a:t>‹#›</a:t>
            </a:fld>
            <a:endParaRPr lang="en-US" dirty="0"/>
          </a:p>
        </p:txBody>
      </p:sp>
    </p:spTree>
    <p:extLst>
      <p:ext uri="{BB962C8B-B14F-4D97-AF65-F5344CB8AC3E}">
        <p14:creationId xmlns:p14="http://schemas.microsoft.com/office/powerpoint/2010/main" val="198920275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906000" cy="6858000"/>
          </a:xfrm>
          <a:prstGeom prst="rect">
            <a:avLst/>
          </a:prstGeom>
          <a:ln>
            <a:noFill/>
          </a:ln>
        </p:spPr>
      </p:pic>
      <p:sp>
        <p:nvSpPr>
          <p:cNvPr id="5" name="Subtitle 2"/>
          <p:cNvSpPr>
            <a:spLocks noGrp="1"/>
          </p:cNvSpPr>
          <p:nvPr>
            <p:ph type="subTitle" idx="1"/>
          </p:nvPr>
        </p:nvSpPr>
        <p:spPr>
          <a:xfrm>
            <a:off x="350488" y="3573016"/>
            <a:ext cx="9283032" cy="1608584"/>
          </a:xfrm>
        </p:spPr>
        <p:txBody>
          <a:bodyPr>
            <a:normAutofit/>
          </a:bodyPr>
          <a:lstStyle>
            <a:lvl1pPr marL="0" indent="0" algn="l">
              <a:buNone/>
              <a:defRPr sz="2800" b="1">
                <a:solidFill>
                  <a:srgbClr val="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GB" dirty="0"/>
          </a:p>
        </p:txBody>
      </p:sp>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55005" y="174778"/>
            <a:ext cx="2708831" cy="805950"/>
          </a:xfrm>
          <a:prstGeom prst="rect">
            <a:avLst/>
          </a:prstGeom>
        </p:spPr>
      </p:pic>
      <p:pic>
        <p:nvPicPr>
          <p:cNvPr id="1026" name="Picture 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160478" y="315435"/>
            <a:ext cx="2177526" cy="971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3"/>
          <p:cNvSpPr txBox="1">
            <a:spLocks noChangeAspect="1"/>
          </p:cNvSpPr>
          <p:nvPr userDrawn="1"/>
        </p:nvSpPr>
        <p:spPr>
          <a:xfrm>
            <a:off x="4320000" y="360000"/>
            <a:ext cx="5220000" cy="1200329"/>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gn="ctr" defTabSz="914400" rtl="0" eaLnBrk="1" latinLnBrk="0" hangingPunct="1">
              <a:spcBef>
                <a:spcPts val="0"/>
              </a:spcBef>
              <a:spcAft>
                <a:spcPts val="0"/>
              </a:spcAft>
            </a:pPr>
            <a:r>
              <a:rPr lang="hu-HU" sz="1600" b="1" kern="1200" dirty="0" smtClean="0">
                <a:solidFill>
                  <a:srgbClr val="000000"/>
                </a:solidFill>
                <a:latin typeface="Calibri" panose="020F0502020204030204" pitchFamily="34" charset="0"/>
                <a:ea typeface="+mn-ea"/>
                <a:cs typeface="+mn-cs"/>
              </a:rPr>
              <a:t>Basic Professional Training Course on</a:t>
            </a:r>
            <a:r>
              <a:rPr lang="en-US" sz="1600" b="1" kern="1200" dirty="0" smtClean="0">
                <a:solidFill>
                  <a:srgbClr val="000000"/>
                </a:solidFill>
                <a:latin typeface="Calibri" panose="020F0502020204030204" pitchFamily="34" charset="0"/>
                <a:ea typeface="+mn-ea"/>
                <a:cs typeface="+mn-cs"/>
              </a:rPr>
              <a:t> Nuclear Safety</a:t>
            </a:r>
            <a:endParaRPr lang="hu-HU" sz="1600" b="1" kern="1200" dirty="0" smtClean="0">
              <a:solidFill>
                <a:srgbClr val="000000"/>
              </a:solidFill>
              <a:latin typeface="Calibri" panose="020F0502020204030204" pitchFamily="34" charset="0"/>
              <a:ea typeface="+mn-ea"/>
              <a:cs typeface="+mn-cs"/>
            </a:endParaRPr>
          </a:p>
          <a:p>
            <a:pPr marL="0" algn="ctr" defTabSz="914400" rtl="0" eaLnBrk="1" latinLnBrk="0" hangingPunct="1">
              <a:spcBef>
                <a:spcPts val="600"/>
              </a:spcBef>
              <a:spcAft>
                <a:spcPts val="600"/>
              </a:spcAft>
            </a:pPr>
            <a:r>
              <a:rPr lang="hu-HU" sz="1400" b="0" kern="1200" dirty="0" smtClean="0">
                <a:solidFill>
                  <a:srgbClr val="000000"/>
                </a:solidFill>
                <a:latin typeface="Calibri" panose="020F0502020204030204" pitchFamily="34" charset="0"/>
                <a:ea typeface="+mn-ea"/>
                <a:cs typeface="+mn-cs"/>
              </a:rPr>
              <a:t>Ghana </a:t>
            </a:r>
            <a:r>
              <a:rPr lang="en-US" sz="1400" b="0" kern="1200" dirty="0" smtClean="0">
                <a:solidFill>
                  <a:srgbClr val="000000"/>
                </a:solidFill>
                <a:latin typeface="Calibri" panose="020F0502020204030204" pitchFamily="34" charset="0"/>
                <a:ea typeface="+mn-ea"/>
                <a:cs typeface="+mn-cs"/>
              </a:rPr>
              <a:t>Nuclear Regulatory Authority</a:t>
            </a:r>
            <a:endParaRPr lang="hu-HU" sz="1400" b="0" kern="1200" dirty="0" smtClean="0">
              <a:solidFill>
                <a:srgbClr val="000000"/>
              </a:solidFill>
              <a:latin typeface="Calibri" panose="020F0502020204030204" pitchFamily="34" charset="0"/>
              <a:ea typeface="+mn-ea"/>
              <a:cs typeface="+mn-cs"/>
            </a:endParaRPr>
          </a:p>
          <a:p>
            <a:pPr marL="0" algn="ctr" defTabSz="914400" rtl="0" eaLnBrk="1" latinLnBrk="0" hangingPunct="1">
              <a:spcBef>
                <a:spcPts val="600"/>
              </a:spcBef>
              <a:spcAft>
                <a:spcPts val="600"/>
              </a:spcAft>
            </a:pPr>
            <a:r>
              <a:rPr lang="hu-HU" sz="1400" b="0" kern="1200" dirty="0" smtClean="0">
                <a:solidFill>
                  <a:srgbClr val="000000"/>
                </a:solidFill>
                <a:latin typeface="Calibri" panose="020F0502020204030204" pitchFamily="34" charset="0"/>
                <a:ea typeface="+mn-ea"/>
                <a:cs typeface="+mn-cs"/>
              </a:rPr>
              <a:t>Accra, Ghana</a:t>
            </a:r>
          </a:p>
          <a:p>
            <a:pPr marL="0" marR="0" indent="0" algn="ctr" defTabSz="914400" rtl="0" eaLnBrk="1" fontAlgn="auto" latinLnBrk="0" hangingPunct="1">
              <a:lnSpc>
                <a:spcPct val="100000"/>
              </a:lnSpc>
              <a:spcBef>
                <a:spcPts val="0"/>
              </a:spcBef>
              <a:spcAft>
                <a:spcPts val="0"/>
              </a:spcAft>
              <a:buClrTx/>
              <a:buSzTx/>
              <a:buFontTx/>
              <a:buNone/>
              <a:tabLst/>
              <a:defRPr/>
            </a:pPr>
            <a:r>
              <a:rPr lang="hu-HU" sz="1400" b="0" kern="1200" dirty="0" smtClean="0">
                <a:solidFill>
                  <a:srgbClr val="000000"/>
                </a:solidFill>
                <a:latin typeface="Calibri" panose="020F0502020204030204" pitchFamily="34" charset="0"/>
                <a:ea typeface="+mn-ea"/>
                <a:cs typeface="+mn-cs"/>
              </a:rPr>
              <a:t>15-26 January</a:t>
            </a:r>
            <a:r>
              <a:rPr lang="en-GB" sz="1400" b="0" kern="1200" dirty="0" smtClean="0">
                <a:solidFill>
                  <a:srgbClr val="000000"/>
                </a:solidFill>
                <a:latin typeface="Calibri" panose="020F0502020204030204" pitchFamily="34" charset="0"/>
                <a:ea typeface="+mn-ea"/>
                <a:cs typeface="+mn-cs"/>
              </a:rPr>
              <a:t> – </a:t>
            </a:r>
            <a:r>
              <a:rPr lang="hu-HU" sz="1400" b="0" kern="1200" dirty="0" smtClean="0">
                <a:solidFill>
                  <a:srgbClr val="000000"/>
                </a:solidFill>
                <a:latin typeface="Calibri" panose="020F0502020204030204" pitchFamily="34" charset="0"/>
                <a:ea typeface="+mn-ea"/>
                <a:cs typeface="+mn-cs"/>
              </a:rPr>
              <a:t>19-30 March </a:t>
            </a:r>
            <a:r>
              <a:rPr lang="en-US" sz="1400" b="0" kern="1200" dirty="0" smtClean="0">
                <a:solidFill>
                  <a:srgbClr val="000000"/>
                </a:solidFill>
                <a:latin typeface="Calibri" panose="020F0502020204030204" pitchFamily="34" charset="0"/>
                <a:ea typeface="+mn-ea"/>
                <a:cs typeface="+mn-cs"/>
              </a:rPr>
              <a:t>201</a:t>
            </a:r>
            <a:r>
              <a:rPr lang="hu-HU" sz="1400" b="0" kern="1200" dirty="0" smtClean="0">
                <a:solidFill>
                  <a:srgbClr val="000000"/>
                </a:solidFill>
                <a:latin typeface="Calibri" panose="020F0502020204030204" pitchFamily="34" charset="0"/>
                <a:ea typeface="+mn-ea"/>
                <a:cs typeface="+mn-cs"/>
              </a:rPr>
              <a:t>8</a:t>
            </a:r>
          </a:p>
        </p:txBody>
      </p:sp>
    </p:spTree>
    <p:extLst>
      <p:ext uri="{BB962C8B-B14F-4D97-AF65-F5344CB8AC3E}">
        <p14:creationId xmlns:p14="http://schemas.microsoft.com/office/powerpoint/2010/main" val="209180327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180000" y="1259999"/>
            <a:ext cx="4680000" cy="5220000"/>
          </a:xfrm>
        </p:spPr>
        <p:txBody>
          <a:bodyPr/>
          <a:lstStyle>
            <a:lvl1pPr>
              <a:defRPr sz="2800"/>
            </a:lvl1pPr>
            <a:lvl2pPr>
              <a:defRPr sz="24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Content Placeholder 3"/>
          <p:cNvSpPr>
            <a:spLocks noGrp="1"/>
          </p:cNvSpPr>
          <p:nvPr>
            <p:ph sz="half" idx="2"/>
          </p:nvPr>
        </p:nvSpPr>
        <p:spPr>
          <a:xfrm>
            <a:off x="5040000" y="1260000"/>
            <a:ext cx="4680000" cy="5220000"/>
          </a:xfrm>
        </p:spPr>
        <p:txBody>
          <a:bodyPr/>
          <a:lstStyle>
            <a:lvl1pPr>
              <a:defRPr sz="2800"/>
            </a:lvl1pPr>
            <a:lvl2pPr>
              <a:defRPr sz="24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4" name="Date Placeholder 13"/>
          <p:cNvSpPr>
            <a:spLocks noGrp="1"/>
          </p:cNvSpPr>
          <p:nvPr>
            <p:ph type="dt" sz="half" idx="10"/>
          </p:nvPr>
        </p:nvSpPr>
        <p:spPr/>
        <p:txBody>
          <a:bodyPr/>
          <a:lstStyle>
            <a:lvl1pPr algn="ctr">
              <a:defRPr/>
            </a:lvl1pPr>
          </a:lstStyle>
          <a:p>
            <a:r>
              <a:rPr lang="en-US" smtClean="0"/>
              <a:t>15-26 January - 19-30 March 2018</a:t>
            </a:r>
            <a:endParaRPr lang="en-US" dirty="0"/>
          </a:p>
        </p:txBody>
      </p:sp>
      <p:sp>
        <p:nvSpPr>
          <p:cNvPr id="15" name="Footer Placeholder 14"/>
          <p:cNvSpPr>
            <a:spLocks noGrp="1"/>
          </p:cNvSpPr>
          <p:nvPr>
            <p:ph type="ftr" sz="quarter" idx="11"/>
          </p:nvPr>
        </p:nvSpPr>
        <p:spPr/>
        <p:txBody>
          <a:bodyPr/>
          <a:lstStyle>
            <a:lvl1pPr algn="l">
              <a:defRPr/>
            </a:lvl1pPr>
          </a:lstStyle>
          <a:p>
            <a:r>
              <a:rPr lang="en-US" smtClean="0"/>
              <a:t>Title of the presentation</a:t>
            </a:r>
            <a:endParaRPr lang="en-US" dirty="0"/>
          </a:p>
        </p:txBody>
      </p:sp>
      <p:sp>
        <p:nvSpPr>
          <p:cNvPr id="16" name="Slide Number Placeholder 15"/>
          <p:cNvSpPr>
            <a:spLocks noGrp="1"/>
          </p:cNvSpPr>
          <p:nvPr>
            <p:ph type="sldNum" sz="quarter" idx="12"/>
          </p:nvPr>
        </p:nvSpPr>
        <p:spPr/>
        <p:txBody>
          <a:bodyPr/>
          <a:lstStyle/>
          <a:p>
            <a:fld id="{23A0628E-C12F-4F8C-9895-BCD5E30100D3}" type="slidenum">
              <a:rPr lang="en-US" smtClean="0"/>
              <a:pPr/>
              <a:t>‹#›</a:t>
            </a:fld>
            <a:endParaRPr lang="en-US" dirty="0"/>
          </a:p>
        </p:txBody>
      </p:sp>
    </p:spTree>
    <p:extLst>
      <p:ext uri="{BB962C8B-B14F-4D97-AF65-F5344CB8AC3E}">
        <p14:creationId xmlns:p14="http://schemas.microsoft.com/office/powerpoint/2010/main" val="2682252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180000" y="1260000"/>
            <a:ext cx="4680000" cy="540000"/>
          </a:xfrm>
        </p:spPr>
        <p:txBody>
          <a:bodyPr anchor="ctr" anchorCtr="0">
            <a:normAutofit/>
          </a:bodyPr>
          <a:lstStyle>
            <a:lvl1pPr marL="0" indent="0">
              <a:buNone/>
              <a:defRPr sz="28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180000" y="1800000"/>
            <a:ext cx="4680000" cy="4680000"/>
          </a:xfrm>
        </p:spPr>
        <p:txBody>
          <a:bodyPr/>
          <a:lstStyle>
            <a:lvl1pPr marL="252000" indent="-252000">
              <a:defRPr sz="2800"/>
            </a:lvl1pPr>
            <a:lvl2pPr>
              <a:defRPr sz="2400"/>
            </a:lvl2pPr>
            <a:lvl3pPr>
              <a:defRPr sz="2000"/>
            </a:lvl3pPr>
            <a:lvl4pPr marL="1440000">
              <a:defRPr sz="2000"/>
            </a:lvl4pPr>
            <a:lvl5pPr marL="1728000">
              <a:defRPr sz="20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 name="Text Placeholder 4"/>
          <p:cNvSpPr>
            <a:spLocks noGrp="1"/>
          </p:cNvSpPr>
          <p:nvPr>
            <p:ph type="body" sz="quarter" idx="3"/>
          </p:nvPr>
        </p:nvSpPr>
        <p:spPr>
          <a:xfrm>
            <a:off x="5040000" y="1260000"/>
            <a:ext cx="4680000" cy="540000"/>
          </a:xfrm>
        </p:spPr>
        <p:txBody>
          <a:bodyPr anchor="ctr" anchorCtr="0">
            <a:normAutofit/>
          </a:bodyPr>
          <a:lstStyle>
            <a:lvl1pPr marL="0" indent="0">
              <a:buNone/>
              <a:defRPr sz="28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5040000" y="1800000"/>
            <a:ext cx="4680000" cy="4680000"/>
          </a:xfrm>
        </p:spPr>
        <p:txBody>
          <a:bodyPr/>
          <a:lstStyle>
            <a:lvl1pPr marL="360000" indent="-360000">
              <a:defRPr lang="en-US" sz="2800" kern="1200" dirty="0" smtClean="0">
                <a:solidFill>
                  <a:srgbClr val="000000"/>
                </a:solidFill>
                <a:latin typeface="Calibri" panose="020F0502020204030204" pitchFamily="34" charset="0"/>
                <a:ea typeface="+mn-ea"/>
                <a:cs typeface="+mn-cs"/>
              </a:defRPr>
            </a:lvl1pPr>
            <a:lvl2pPr>
              <a:defRPr sz="2400"/>
            </a:lvl2pPr>
            <a:lvl3pPr>
              <a:defRPr sz="2000"/>
            </a:lvl3pPr>
            <a:lvl4pPr marL="1440000">
              <a:defRPr sz="2000"/>
            </a:lvl4pPr>
            <a:lvl5pPr marL="1728000">
              <a:defRPr sz="2000"/>
            </a:lvl5pPr>
            <a:lvl6pPr>
              <a:defRPr sz="1600"/>
            </a:lvl6pPr>
            <a:lvl7pPr>
              <a:defRPr sz="1600"/>
            </a:lvl7pPr>
            <a:lvl8pPr>
              <a:defRPr sz="1600"/>
            </a:lvl8pPr>
            <a:lvl9pPr>
              <a:defRPr sz="1600"/>
            </a:lvl9pPr>
          </a:lstStyle>
          <a:p>
            <a:pPr marL="252000" lvl="0" indent="-252000" algn="l" defTabSz="900000" rtl="0" eaLnBrk="1" latinLnBrk="0" hangingPunct="1">
              <a:spcBef>
                <a:spcPts val="600"/>
              </a:spcBef>
              <a:buFont typeface="Arial" panose="020B0604020202020204" pitchFamily="34" charset="0"/>
              <a:buChar char="•"/>
            </a:pPr>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6" name="Date Placeholder 15"/>
          <p:cNvSpPr>
            <a:spLocks noGrp="1"/>
          </p:cNvSpPr>
          <p:nvPr>
            <p:ph type="dt" sz="half" idx="10"/>
          </p:nvPr>
        </p:nvSpPr>
        <p:spPr/>
        <p:txBody>
          <a:bodyPr/>
          <a:lstStyle>
            <a:lvl1pPr algn="ctr">
              <a:defRPr/>
            </a:lvl1pPr>
          </a:lstStyle>
          <a:p>
            <a:r>
              <a:rPr lang="en-US" smtClean="0"/>
              <a:t>15-26 January - 19-30 March 2018</a:t>
            </a:r>
            <a:endParaRPr lang="en-US" dirty="0"/>
          </a:p>
        </p:txBody>
      </p:sp>
      <p:sp>
        <p:nvSpPr>
          <p:cNvPr id="17" name="Footer Placeholder 16"/>
          <p:cNvSpPr>
            <a:spLocks noGrp="1"/>
          </p:cNvSpPr>
          <p:nvPr>
            <p:ph type="ftr" sz="quarter" idx="11"/>
          </p:nvPr>
        </p:nvSpPr>
        <p:spPr/>
        <p:txBody>
          <a:bodyPr/>
          <a:lstStyle>
            <a:lvl1pPr algn="l">
              <a:defRPr/>
            </a:lvl1pPr>
          </a:lstStyle>
          <a:p>
            <a:r>
              <a:rPr lang="en-US" smtClean="0"/>
              <a:t>Title of the presentation</a:t>
            </a:r>
            <a:endParaRPr lang="en-US" dirty="0"/>
          </a:p>
        </p:txBody>
      </p:sp>
      <p:sp>
        <p:nvSpPr>
          <p:cNvPr id="18" name="Slide Number Placeholder 17"/>
          <p:cNvSpPr>
            <a:spLocks noGrp="1"/>
          </p:cNvSpPr>
          <p:nvPr>
            <p:ph type="sldNum" sz="quarter" idx="12"/>
          </p:nvPr>
        </p:nvSpPr>
        <p:spPr/>
        <p:txBody>
          <a:bodyPr/>
          <a:lstStyle/>
          <a:p>
            <a:fld id="{23A0628E-C12F-4F8C-9895-BCD5E30100D3}" type="slidenum">
              <a:rPr lang="en-US" smtClean="0"/>
              <a:pPr/>
              <a:t>‹#›</a:t>
            </a:fld>
            <a:endParaRPr lang="en-US" dirty="0"/>
          </a:p>
        </p:txBody>
      </p:sp>
    </p:spTree>
    <p:extLst>
      <p:ext uri="{BB962C8B-B14F-4D97-AF65-F5344CB8AC3E}">
        <p14:creationId xmlns:p14="http://schemas.microsoft.com/office/powerpoint/2010/main" val="18337148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9" name="Date Placeholder 8"/>
          <p:cNvSpPr>
            <a:spLocks noGrp="1"/>
          </p:cNvSpPr>
          <p:nvPr>
            <p:ph type="dt" sz="half" idx="10"/>
          </p:nvPr>
        </p:nvSpPr>
        <p:spPr>
          <a:xfrm>
            <a:off x="6660000" y="6480000"/>
            <a:ext cx="2520000" cy="252000"/>
          </a:xfrm>
        </p:spPr>
        <p:txBody>
          <a:bodyPr/>
          <a:lstStyle>
            <a:lvl1pPr algn="ctr">
              <a:defRPr/>
            </a:lvl1pPr>
          </a:lstStyle>
          <a:p>
            <a:r>
              <a:rPr lang="en-US" dirty="0" smtClean="0"/>
              <a:t>15-26 January - 19-30 March 2018</a:t>
            </a:r>
            <a:endParaRPr lang="en-US" dirty="0"/>
          </a:p>
        </p:txBody>
      </p:sp>
      <p:sp>
        <p:nvSpPr>
          <p:cNvPr id="10" name="Footer Placeholder 9"/>
          <p:cNvSpPr>
            <a:spLocks noGrp="1"/>
          </p:cNvSpPr>
          <p:nvPr>
            <p:ph type="ftr" sz="quarter" idx="11"/>
          </p:nvPr>
        </p:nvSpPr>
        <p:spPr/>
        <p:txBody>
          <a:bodyPr/>
          <a:lstStyle>
            <a:lvl1pPr algn="l">
              <a:defRPr/>
            </a:lvl1pPr>
          </a:lstStyle>
          <a:p>
            <a:r>
              <a:rPr lang="en-US" dirty="0" smtClean="0"/>
              <a:t>Title of the presentation</a:t>
            </a:r>
            <a:endParaRPr lang="en-US" dirty="0"/>
          </a:p>
        </p:txBody>
      </p:sp>
      <p:sp>
        <p:nvSpPr>
          <p:cNvPr id="11" name="Slide Number Placeholder 10"/>
          <p:cNvSpPr>
            <a:spLocks noGrp="1"/>
          </p:cNvSpPr>
          <p:nvPr>
            <p:ph type="sldNum" sz="quarter" idx="12"/>
          </p:nvPr>
        </p:nvSpPr>
        <p:spPr/>
        <p:txBody>
          <a:bodyPr/>
          <a:lstStyle/>
          <a:p>
            <a:fld id="{23A0628E-C12F-4F8C-9895-BCD5E30100D3}" type="slidenum">
              <a:rPr lang="en-US" smtClean="0"/>
              <a:pPr/>
              <a:t>‹#›</a:t>
            </a:fld>
            <a:endParaRPr lang="en-US" dirty="0"/>
          </a:p>
        </p:txBody>
      </p:sp>
    </p:spTree>
    <p:extLst>
      <p:ext uri="{BB962C8B-B14F-4D97-AF65-F5344CB8AC3E}">
        <p14:creationId xmlns:p14="http://schemas.microsoft.com/office/powerpoint/2010/main" val="11921891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1" name="Date Placeholder 10"/>
          <p:cNvSpPr>
            <a:spLocks noGrp="1"/>
          </p:cNvSpPr>
          <p:nvPr>
            <p:ph type="dt" sz="half" idx="10"/>
          </p:nvPr>
        </p:nvSpPr>
        <p:spPr/>
        <p:txBody>
          <a:bodyPr/>
          <a:lstStyle>
            <a:lvl1pPr algn="ctr">
              <a:defRPr/>
            </a:lvl1pPr>
          </a:lstStyle>
          <a:p>
            <a:r>
              <a:rPr lang="en-US" smtClean="0"/>
              <a:t>15-26 January - 19-30 March 2018</a:t>
            </a:r>
            <a:endParaRPr lang="en-US" dirty="0"/>
          </a:p>
        </p:txBody>
      </p:sp>
      <p:sp>
        <p:nvSpPr>
          <p:cNvPr id="12" name="Footer Placeholder 11"/>
          <p:cNvSpPr>
            <a:spLocks noGrp="1"/>
          </p:cNvSpPr>
          <p:nvPr>
            <p:ph type="ftr" sz="quarter" idx="11"/>
          </p:nvPr>
        </p:nvSpPr>
        <p:spPr/>
        <p:txBody>
          <a:bodyPr/>
          <a:lstStyle>
            <a:lvl1pPr algn="l">
              <a:defRPr/>
            </a:lvl1pPr>
          </a:lstStyle>
          <a:p>
            <a:r>
              <a:rPr lang="en-US" smtClean="0"/>
              <a:t>Title of the presentation</a:t>
            </a:r>
            <a:endParaRPr lang="en-US" dirty="0"/>
          </a:p>
        </p:txBody>
      </p:sp>
      <p:sp>
        <p:nvSpPr>
          <p:cNvPr id="13" name="Slide Number Placeholder 12"/>
          <p:cNvSpPr>
            <a:spLocks noGrp="1"/>
          </p:cNvSpPr>
          <p:nvPr>
            <p:ph type="sldNum" sz="quarter" idx="12"/>
          </p:nvPr>
        </p:nvSpPr>
        <p:spPr/>
        <p:txBody>
          <a:bodyPr/>
          <a:lstStyle/>
          <a:p>
            <a:fld id="{23A0628E-C12F-4F8C-9895-BCD5E30100D3}" type="slidenum">
              <a:rPr lang="en-US" smtClean="0"/>
              <a:pPr/>
              <a:t>‹#›</a:t>
            </a:fld>
            <a:endParaRPr lang="en-US" dirty="0"/>
          </a:p>
        </p:txBody>
      </p:sp>
    </p:spTree>
    <p:extLst>
      <p:ext uri="{BB962C8B-B14F-4D97-AF65-F5344CB8AC3E}">
        <p14:creationId xmlns:p14="http://schemas.microsoft.com/office/powerpoint/2010/main" val="10715055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p:nvPr userDrawn="1"/>
        </p:nvSpPr>
        <p:spPr>
          <a:xfrm flipH="1" flipV="1">
            <a:off x="1" y="5301208"/>
            <a:ext cx="6903217" cy="1556792"/>
          </a:xfrm>
          <a:prstGeom prst="rect">
            <a:avLst/>
          </a:prstGeom>
          <a:gradFill flip="none" rotWithShape="1">
            <a:gsLst>
              <a:gs pos="48000">
                <a:schemeClr val="bg1"/>
              </a:gs>
              <a:gs pos="0">
                <a:schemeClr val="accent6"/>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0" bIns="0" rtlCol="0" anchor="ctr"/>
          <a:lstStyle/>
          <a:p>
            <a:pPr algn="ctr"/>
            <a:endParaRPr lang="en-GB"/>
          </a:p>
        </p:txBody>
      </p:sp>
      <p:sp>
        <p:nvSpPr>
          <p:cNvPr id="11" name="Rectangle 10"/>
          <p:cNvSpPr/>
          <p:nvPr userDrawn="1"/>
        </p:nvSpPr>
        <p:spPr>
          <a:xfrm>
            <a:off x="2" y="0"/>
            <a:ext cx="9905999" cy="2132856"/>
          </a:xfrm>
          <a:prstGeom prst="rect">
            <a:avLst/>
          </a:prstGeom>
          <a:gradFill flip="none" rotWithShape="1">
            <a:gsLst>
              <a:gs pos="56000">
                <a:schemeClr val="bg1"/>
              </a:gs>
              <a:gs pos="0">
                <a:schemeClr val="accent6"/>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0" bIns="0" rtlCol="0" anchor="ctr"/>
          <a:lstStyle/>
          <a:p>
            <a:pPr algn="ctr"/>
            <a:endParaRPr lang="en-GB"/>
          </a:p>
        </p:txBody>
      </p:sp>
      <p:sp>
        <p:nvSpPr>
          <p:cNvPr id="8" name="Rectangle 5"/>
          <p:cNvSpPr>
            <a:spLocks noGrp="1" noChangeArrowheads="1"/>
          </p:cNvSpPr>
          <p:nvPr>
            <p:ph type="dt" sz="half" idx="2"/>
          </p:nvPr>
        </p:nvSpPr>
        <p:spPr bwMode="white">
          <a:xfrm>
            <a:off x="6660000" y="6480000"/>
            <a:ext cx="2520000" cy="25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2000" tIns="36000" rIns="0" bIns="0" numCol="1" anchor="ctr" anchorCtr="0" compatLnSpc="1">
            <a:prstTxWarp prst="textNoShape">
              <a:avLst/>
            </a:prstTxWarp>
          </a:bodyPr>
          <a:lstStyle>
            <a:lvl1pPr algn="r">
              <a:defRPr sz="1200">
                <a:solidFill>
                  <a:schemeClr val="tx2"/>
                </a:solidFill>
                <a:latin typeface="Calibri" panose="020F0502020204030204" pitchFamily="34" charset="0"/>
              </a:defRPr>
            </a:lvl1pPr>
          </a:lstStyle>
          <a:p>
            <a:pPr algn="ctr"/>
            <a:r>
              <a:rPr lang="en-US" dirty="0" smtClean="0"/>
              <a:t>15-26 January - 19-30 March 2018</a:t>
            </a:r>
            <a:endParaRPr lang="en-US" dirty="0"/>
          </a:p>
        </p:txBody>
      </p:sp>
      <p:sp>
        <p:nvSpPr>
          <p:cNvPr id="9" name="Rectangle 6"/>
          <p:cNvSpPr>
            <a:spLocks noGrp="1" noChangeArrowheads="1"/>
          </p:cNvSpPr>
          <p:nvPr>
            <p:ph type="ftr" sz="quarter" idx="3"/>
          </p:nvPr>
        </p:nvSpPr>
        <p:spPr bwMode="white">
          <a:xfrm>
            <a:off x="1800000" y="6480000"/>
            <a:ext cx="4860000" cy="25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2000" tIns="36000" rIns="0" bIns="0" numCol="1" anchor="ctr" anchorCtr="0" compatLnSpc="1">
            <a:prstTxWarp prst="textNoShape">
              <a:avLst/>
            </a:prstTxWarp>
          </a:bodyPr>
          <a:lstStyle>
            <a:lvl1pPr algn="r">
              <a:defRPr sz="1200">
                <a:solidFill>
                  <a:schemeClr val="tx2"/>
                </a:solidFill>
                <a:latin typeface="Calibri" panose="020F0502020204030204" pitchFamily="34" charset="0"/>
              </a:defRPr>
            </a:lvl1pPr>
          </a:lstStyle>
          <a:p>
            <a:pPr algn="l"/>
            <a:r>
              <a:rPr lang="en-US" dirty="0" smtClean="0"/>
              <a:t>Title of the presentation</a:t>
            </a:r>
            <a:endParaRPr lang="en-US" dirty="0"/>
          </a:p>
        </p:txBody>
      </p:sp>
      <p:sp>
        <p:nvSpPr>
          <p:cNvPr id="10" name="Rectangle 7"/>
          <p:cNvSpPr>
            <a:spLocks noGrp="1" noChangeArrowheads="1"/>
          </p:cNvSpPr>
          <p:nvPr>
            <p:ph type="sldNum" sz="quarter" idx="4"/>
          </p:nvPr>
        </p:nvSpPr>
        <p:spPr bwMode="white">
          <a:xfrm>
            <a:off x="9180000" y="6480000"/>
            <a:ext cx="540000" cy="25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2000" tIns="36000" rIns="0" bIns="0" numCol="1" anchor="ctr" anchorCtr="0" compatLnSpc="1">
            <a:prstTxWarp prst="textNoShape">
              <a:avLst/>
            </a:prstTxWarp>
          </a:bodyPr>
          <a:lstStyle>
            <a:lvl1pPr algn="r">
              <a:defRPr sz="1200">
                <a:solidFill>
                  <a:schemeClr val="tx2"/>
                </a:solidFill>
                <a:latin typeface="Calibri" panose="020F0502020204030204" pitchFamily="34" charset="0"/>
              </a:defRPr>
            </a:lvl1pPr>
          </a:lstStyle>
          <a:p>
            <a:fld id="{23A0628E-C12F-4F8C-9895-BCD5E30100D3}" type="slidenum">
              <a:rPr lang="en-US" smtClean="0"/>
              <a:pPr/>
              <a:t>‹#›</a:t>
            </a:fld>
            <a:endParaRPr lang="en-US" dirty="0"/>
          </a:p>
        </p:txBody>
      </p:sp>
      <p:sp>
        <p:nvSpPr>
          <p:cNvPr id="2" name="Title Placeholder 1"/>
          <p:cNvSpPr>
            <a:spLocks noGrp="1"/>
          </p:cNvSpPr>
          <p:nvPr>
            <p:ph type="title"/>
          </p:nvPr>
        </p:nvSpPr>
        <p:spPr>
          <a:xfrm>
            <a:off x="180000" y="180000"/>
            <a:ext cx="9000000" cy="900000"/>
          </a:xfrm>
          <a:prstGeom prst="rect">
            <a:avLst/>
          </a:prstGeom>
        </p:spPr>
        <p:txBody>
          <a:bodyPr vert="horz" lIns="72000" tIns="36000" rIns="0" bIns="0" rtlCol="0" anchor="ctr">
            <a:noAutofit/>
          </a:bodyPr>
          <a:lstStyle/>
          <a:p>
            <a:r>
              <a:rPr lang="en-US" dirty="0" smtClean="0"/>
              <a:t>Click to edit Master title style</a:t>
            </a:r>
            <a:endParaRPr lang="en-GB" dirty="0"/>
          </a:p>
        </p:txBody>
      </p:sp>
      <p:sp>
        <p:nvSpPr>
          <p:cNvPr id="3" name="Text Placeholder 2"/>
          <p:cNvSpPr>
            <a:spLocks noGrp="1"/>
          </p:cNvSpPr>
          <p:nvPr>
            <p:ph type="body" idx="1"/>
          </p:nvPr>
        </p:nvSpPr>
        <p:spPr>
          <a:xfrm>
            <a:off x="180000" y="1259999"/>
            <a:ext cx="9540000" cy="5220000"/>
          </a:xfrm>
          <a:prstGeom prst="rect">
            <a:avLst/>
          </a:prstGeom>
        </p:spPr>
        <p:txBody>
          <a:bodyPr vert="horz" lIns="72000" tIns="36000" rIns="0" bIns="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pic>
        <p:nvPicPr>
          <p:cNvPr id="1027" name="Picture 3"/>
          <p:cNvPicPr>
            <a:picLocks noChangeAspect="1" noChangeArrowheads="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9403200" y="180000"/>
            <a:ext cx="463362" cy="56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437507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9" r:id="rId3"/>
    <p:sldLayoutId id="2147483652" r:id="rId4"/>
    <p:sldLayoutId id="2147483653" r:id="rId5"/>
    <p:sldLayoutId id="2147483654" r:id="rId6"/>
    <p:sldLayoutId id="2147483655" r:id="rId7"/>
  </p:sldLayoutIdLst>
  <p:timing>
    <p:tnLst>
      <p:par>
        <p:cTn id="1" dur="indefinite" restart="never" nodeType="tmRoot"/>
      </p:par>
    </p:tnLst>
  </p:timing>
  <p:hf hdr="0"/>
  <p:txStyles>
    <p:titleStyle>
      <a:lvl1pPr algn="l" defTabSz="914400" rtl="0" eaLnBrk="1" latinLnBrk="0" hangingPunct="1">
        <a:spcBef>
          <a:spcPct val="0"/>
        </a:spcBef>
        <a:buNone/>
        <a:defRPr sz="3600" b="1" kern="1200">
          <a:solidFill>
            <a:schemeClr val="tx2"/>
          </a:solidFill>
          <a:latin typeface="Calibri" panose="020F0502020204030204" pitchFamily="34" charset="0"/>
          <a:ea typeface="+mj-ea"/>
          <a:cs typeface="+mj-cs"/>
        </a:defRPr>
      </a:lvl1pPr>
    </p:titleStyle>
    <p:bodyStyle>
      <a:lvl1pPr marL="360000" indent="-360000" algn="l" defTabSz="900000" rtl="0" eaLnBrk="1" latinLnBrk="0" hangingPunct="1">
        <a:spcBef>
          <a:spcPts val="600"/>
        </a:spcBef>
        <a:buFont typeface="Arial" panose="020B0604020202020204" pitchFamily="34" charset="0"/>
        <a:buChar char="•"/>
        <a:defRPr sz="3200" kern="1200">
          <a:solidFill>
            <a:srgbClr val="000000"/>
          </a:solidFill>
          <a:latin typeface="Calibri" panose="020F0502020204030204" pitchFamily="34" charset="0"/>
          <a:ea typeface="+mn-ea"/>
          <a:cs typeface="+mn-cs"/>
        </a:defRPr>
      </a:lvl1pPr>
      <a:lvl2pPr marL="720000" indent="-288000" algn="l" defTabSz="914400" rtl="0" eaLnBrk="1" latinLnBrk="0" hangingPunct="1">
        <a:spcBef>
          <a:spcPts val="600"/>
        </a:spcBef>
        <a:buFont typeface="Arial" panose="020B0604020202020204" pitchFamily="34" charset="0"/>
        <a:buChar char="–"/>
        <a:defRPr sz="2800" kern="1200">
          <a:solidFill>
            <a:srgbClr val="000000"/>
          </a:solidFill>
          <a:latin typeface="Calibri" panose="020F0502020204030204" pitchFamily="34" charset="0"/>
          <a:ea typeface="+mn-ea"/>
          <a:cs typeface="+mn-cs"/>
        </a:defRPr>
      </a:lvl2pPr>
      <a:lvl3pPr marL="1080000" indent="-216000" algn="l" defTabSz="914400" rtl="0" eaLnBrk="1" latinLnBrk="0" hangingPunct="1">
        <a:spcBef>
          <a:spcPts val="600"/>
        </a:spcBef>
        <a:buFont typeface="Arial" panose="020B0604020202020204" pitchFamily="34" charset="0"/>
        <a:buChar char="•"/>
        <a:defRPr sz="2400" kern="1200">
          <a:solidFill>
            <a:srgbClr val="000000"/>
          </a:solidFill>
          <a:latin typeface="Calibri" panose="020F0502020204030204" pitchFamily="34" charset="0"/>
          <a:ea typeface="+mn-ea"/>
          <a:cs typeface="+mn-cs"/>
        </a:defRPr>
      </a:lvl3pPr>
      <a:lvl4pPr marL="1584000" indent="-216000" algn="l" defTabSz="914400" rtl="0" eaLnBrk="1" latinLnBrk="0" hangingPunct="1">
        <a:spcBef>
          <a:spcPts val="600"/>
        </a:spcBef>
        <a:buFont typeface="Arial" panose="020B0604020202020204" pitchFamily="34" charset="0"/>
        <a:buChar char="–"/>
        <a:defRPr sz="2400" kern="1200">
          <a:solidFill>
            <a:srgbClr val="000000"/>
          </a:solidFill>
          <a:latin typeface="Calibri" panose="020F0502020204030204" pitchFamily="34" charset="0"/>
          <a:ea typeface="+mn-ea"/>
          <a:cs typeface="+mn-cs"/>
        </a:defRPr>
      </a:lvl4pPr>
      <a:lvl5pPr marL="1980000" indent="-216000" algn="l" defTabSz="914400" rtl="0" eaLnBrk="1" latinLnBrk="0" hangingPunct="1">
        <a:spcBef>
          <a:spcPts val="600"/>
        </a:spcBef>
        <a:buFont typeface="Arial" panose="020B0604020202020204" pitchFamily="34" charset="0"/>
        <a:buChar char="»"/>
        <a:defRPr sz="2400" kern="1200">
          <a:solidFill>
            <a:srgbClr val="000000"/>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50488" y="1772816"/>
            <a:ext cx="9283032" cy="1605384"/>
          </a:xfrm>
        </p:spPr>
        <p:txBody>
          <a:bodyPr/>
          <a:lstStyle/>
          <a:p>
            <a:r>
              <a:rPr lang="hu-HU" altLang="en-US" i="1" dirty="0" err="1" smtClean="0"/>
              <a:t>Module</a:t>
            </a:r>
            <a:r>
              <a:rPr lang="hu-HU" altLang="en-US" i="1" dirty="0" smtClean="0"/>
              <a:t> XV</a:t>
            </a:r>
            <a:br>
              <a:rPr lang="hu-HU" altLang="en-US" i="1" dirty="0" smtClean="0"/>
            </a:br>
            <a:r>
              <a:rPr lang="en-GB" altLang="en-US" i="1" dirty="0" smtClean="0"/>
              <a:t>In-plant </a:t>
            </a:r>
            <a:r>
              <a:rPr lang="en-GB" altLang="en-US" i="1" dirty="0"/>
              <a:t>accident </a:t>
            </a:r>
            <a:r>
              <a:rPr lang="en-GB" altLang="en-US" i="1" dirty="0" smtClean="0"/>
              <a:t>management</a:t>
            </a:r>
            <a:r>
              <a:rPr lang="en-GB" altLang="en-US" i="1" dirty="0"/>
              <a:t/>
            </a:r>
            <a:br>
              <a:rPr lang="en-GB" altLang="en-US" i="1" dirty="0"/>
            </a:br>
            <a:r>
              <a:rPr lang="en-GB" altLang="en-US" i="1" dirty="0"/>
              <a:t>Case Studies</a:t>
            </a:r>
            <a:endParaRPr lang="en-GB" dirty="0"/>
          </a:p>
        </p:txBody>
      </p:sp>
      <p:sp>
        <p:nvSpPr>
          <p:cNvPr id="3" name="Subtitle 2"/>
          <p:cNvSpPr>
            <a:spLocks noGrp="1"/>
          </p:cNvSpPr>
          <p:nvPr>
            <p:ph type="subTitle" idx="1"/>
          </p:nvPr>
        </p:nvSpPr>
        <p:spPr>
          <a:xfrm>
            <a:off x="299688" y="4301066"/>
            <a:ext cx="9283032" cy="1583267"/>
          </a:xfrm>
        </p:spPr>
        <p:txBody>
          <a:bodyPr/>
          <a:lstStyle/>
          <a:p>
            <a:r>
              <a:rPr lang="hu-HU" dirty="0" smtClean="0"/>
              <a:t>Ferenc Adorján</a:t>
            </a:r>
            <a:endParaRPr lang="hu-HU" dirty="0" smtClean="0"/>
          </a:p>
          <a:p>
            <a:r>
              <a:rPr lang="hu-HU" dirty="0" smtClean="0"/>
              <a:t>HAEA (</a:t>
            </a:r>
            <a:r>
              <a:rPr lang="hu-HU" dirty="0" err="1" smtClean="0"/>
              <a:t>retired</a:t>
            </a:r>
            <a:r>
              <a:rPr lang="hu-HU" dirty="0" smtClean="0"/>
              <a:t>)</a:t>
            </a:r>
            <a:endParaRPr lang="hu-HU" dirty="0" smtClean="0"/>
          </a:p>
          <a:p>
            <a:r>
              <a:rPr lang="hu-HU" dirty="0" smtClean="0"/>
              <a:t>ferencadorjan@gmail.com</a:t>
            </a:r>
            <a:endParaRPr lang="en-GB" dirty="0"/>
          </a:p>
        </p:txBody>
      </p:sp>
    </p:spTree>
    <p:extLst>
      <p:ext uri="{BB962C8B-B14F-4D97-AF65-F5344CB8AC3E}">
        <p14:creationId xmlns:p14="http://schemas.microsoft.com/office/powerpoint/2010/main" val="14440740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pPr eaLnBrk="1" hangingPunct="1"/>
            <a:r>
              <a:rPr lang="en-GB" altLang="en-US" dirty="0" smtClean="0"/>
              <a:t> INTRODUCTION </a:t>
            </a:r>
            <a:endParaRPr lang="sl-SI" altLang="en-US" dirty="0" smtClean="0"/>
          </a:p>
        </p:txBody>
      </p:sp>
      <p:sp>
        <p:nvSpPr>
          <p:cNvPr id="13315" name="Content Placeholder 2"/>
          <p:cNvSpPr>
            <a:spLocks noGrp="1"/>
          </p:cNvSpPr>
          <p:nvPr>
            <p:ph idx="1"/>
          </p:nvPr>
        </p:nvSpPr>
        <p:spPr bwMode="auto">
          <a:xfrm>
            <a:off x="514219" y="1484313"/>
            <a:ext cx="9157890" cy="46799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92500" lnSpcReduction="10000"/>
          </a:bodyPr>
          <a:lstStyle/>
          <a:p>
            <a:pPr marL="1366838" lvl="3" indent="-179388" algn="ctr" eaLnBrk="1" hangingPunct="1"/>
            <a:endParaRPr lang="en-GB" altLang="en-US" sz="1800" b="1" dirty="0" smtClean="0"/>
          </a:p>
          <a:p>
            <a:pPr marL="358775" indent="-358775" eaLnBrk="1" hangingPunct="1"/>
            <a:r>
              <a:rPr lang="en-GB" altLang="en-US" dirty="0" smtClean="0"/>
              <a:t>Students should be </a:t>
            </a:r>
            <a:r>
              <a:rPr lang="en-GB" altLang="en-US" b="1" dirty="0" smtClean="0">
                <a:solidFill>
                  <a:srgbClr val="654A15"/>
                </a:solidFill>
              </a:rPr>
              <a:t>divided into groups</a:t>
            </a:r>
            <a:r>
              <a:rPr lang="sl-SI" altLang="en-US" b="1" dirty="0">
                <a:solidFill>
                  <a:srgbClr val="654A15"/>
                </a:solidFill>
              </a:rPr>
              <a:t>;</a:t>
            </a:r>
            <a:r>
              <a:rPr lang="en-GB" altLang="en-US" b="1" dirty="0" smtClean="0">
                <a:solidFill>
                  <a:srgbClr val="654A15"/>
                </a:solidFill>
              </a:rPr>
              <a:t> </a:t>
            </a:r>
          </a:p>
          <a:p>
            <a:pPr marL="718775" lvl="1" indent="-358775" eaLnBrk="1" hangingPunct="1"/>
            <a:r>
              <a:rPr lang="en-GB" altLang="en-US" dirty="0" smtClean="0"/>
              <a:t>For international course it is preferred to form mixed groups</a:t>
            </a:r>
            <a:r>
              <a:rPr lang="sl-SI" altLang="en-US" dirty="0" smtClean="0"/>
              <a:t>.</a:t>
            </a:r>
            <a:endParaRPr lang="en-GB" altLang="en-US" dirty="0" smtClean="0"/>
          </a:p>
          <a:p>
            <a:pPr marL="718775" lvl="1" indent="-358775" eaLnBrk="1" hangingPunct="1"/>
            <a:endParaRPr lang="en-GB" altLang="en-US" dirty="0" smtClean="0"/>
          </a:p>
          <a:p>
            <a:pPr marL="358775" indent="-358775" eaLnBrk="1" hangingPunct="1"/>
            <a:r>
              <a:rPr lang="en-GB" altLang="en-US" dirty="0" smtClean="0"/>
              <a:t>Each group should spend </a:t>
            </a:r>
            <a:r>
              <a:rPr lang="en-GB" altLang="en-US" b="1" dirty="0" smtClean="0">
                <a:solidFill>
                  <a:srgbClr val="654A15"/>
                </a:solidFill>
              </a:rPr>
              <a:t>2 – 3 hours </a:t>
            </a:r>
            <a:r>
              <a:rPr lang="en-GB" altLang="en-US" dirty="0" smtClean="0"/>
              <a:t>discussing the cases and prepare a short presentation for the plenary session.</a:t>
            </a:r>
          </a:p>
          <a:p>
            <a:pPr marL="358775" indent="-358775" eaLnBrk="1" hangingPunct="1"/>
            <a:endParaRPr lang="en-GB" altLang="en-US" dirty="0" smtClean="0"/>
          </a:p>
          <a:p>
            <a:pPr eaLnBrk="1" fontAlgn="auto" hangingPunct="1"/>
            <a:r>
              <a:rPr lang="en-GB" altLang="en-US" dirty="0"/>
              <a:t>Lecturer should decide if each group works on all cases or each group is assigned one case</a:t>
            </a:r>
            <a:r>
              <a:rPr lang="sl-SI" altLang="en-US" dirty="0"/>
              <a:t>.</a:t>
            </a:r>
            <a:endParaRPr lang="en-GB" altLang="en-US" dirty="0"/>
          </a:p>
        </p:txBody>
      </p:sp>
      <p:sp>
        <p:nvSpPr>
          <p:cNvPr id="4" name="Slide Number Placeholder 3"/>
          <p:cNvSpPr>
            <a:spLocks noGrp="1"/>
          </p:cNvSpPr>
          <p:nvPr>
            <p:ph type="sldNum" sz="quarter" idx="10"/>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lnSpc>
                <a:spcPct val="80000"/>
              </a:lnSpc>
              <a:spcBef>
                <a:spcPct val="0"/>
              </a:spcBef>
              <a:spcAft>
                <a:spcPct val="0"/>
              </a:spcAft>
              <a:buClr>
                <a:srgbClr val="3366CC"/>
              </a:buClr>
              <a:buSzPct val="100000"/>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eaLnBrk="0" fontAlgn="base" hangingPunct="0">
              <a:lnSpc>
                <a:spcPct val="80000"/>
              </a:lnSpc>
              <a:spcBef>
                <a:spcPct val="0"/>
              </a:spcBef>
              <a:spcAft>
                <a:spcPct val="0"/>
              </a:spcAft>
              <a:buClr>
                <a:srgbClr val="3366CC"/>
              </a:buClr>
              <a:buSzPct val="100000"/>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eaLnBrk="0" fontAlgn="base" hangingPunct="0">
              <a:lnSpc>
                <a:spcPct val="80000"/>
              </a:lnSpc>
              <a:spcBef>
                <a:spcPct val="0"/>
              </a:spcBef>
              <a:spcAft>
                <a:spcPct val="0"/>
              </a:spcAft>
              <a:buClr>
                <a:srgbClr val="3366CC"/>
              </a:buClr>
              <a:buSzPct val="100000"/>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eaLnBrk="0" fontAlgn="base" hangingPunct="0">
              <a:lnSpc>
                <a:spcPct val="80000"/>
              </a:lnSpc>
              <a:spcBef>
                <a:spcPct val="0"/>
              </a:spcBef>
              <a:spcAft>
                <a:spcPct val="0"/>
              </a:spcAft>
              <a:buClr>
                <a:srgbClr val="3366CC"/>
              </a:buClr>
              <a:buSzPct val="100000"/>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eaLnBrk="1" hangingPunct="1"/>
            <a:fld id="{73A9849C-8DBB-4502-AE98-C314F80E5D4E}" type="slidenum">
              <a:rPr lang="sl-SI" altLang="sl-SI">
                <a:solidFill>
                  <a:srgbClr val="898989"/>
                </a:solidFill>
              </a:rPr>
              <a:pPr eaLnBrk="1" hangingPunct="1"/>
              <a:t>2</a:t>
            </a:fld>
            <a:endParaRPr lang="sl-SI" altLang="sl-SI">
              <a:solidFill>
                <a:srgbClr val="898989"/>
              </a:solidFill>
            </a:endParaRPr>
          </a:p>
        </p:txBody>
      </p:sp>
    </p:spTree>
    <p:extLst>
      <p:ext uri="{BB962C8B-B14F-4D97-AF65-F5344CB8AC3E}">
        <p14:creationId xmlns:p14="http://schemas.microsoft.com/office/powerpoint/2010/main" val="373787763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smtClean="0"/>
              <a:t>Case 1 – TMI accident</a:t>
            </a:r>
            <a:endParaRPr lang="sl-SI" dirty="0"/>
          </a:p>
        </p:txBody>
      </p:sp>
      <p:sp>
        <p:nvSpPr>
          <p:cNvPr id="4" name="Slide Number Placeholder 3"/>
          <p:cNvSpPr>
            <a:spLocks noGrp="1"/>
          </p:cNvSpPr>
          <p:nvPr>
            <p:ph type="sldNum" sz="quarter" idx="10"/>
          </p:nvPr>
        </p:nvSpPr>
        <p:spPr/>
        <p:txBody>
          <a:bodyPr/>
          <a:lstStyle/>
          <a:p>
            <a:fld id="{DA146C8B-6F10-4951-87D3-70B70BA10F3F}" type="slidenum">
              <a:rPr lang="sl-SI" altLang="sl-SI" smtClean="0"/>
              <a:pPr/>
              <a:t>3</a:t>
            </a:fld>
            <a:endParaRPr lang="sl-SI" altLang="sl-SI"/>
          </a:p>
        </p:txBody>
      </p:sp>
      <p:pic>
        <p:nvPicPr>
          <p:cNvPr id="56322" name="Picture 2" descr="Sketch of the components which comprise the TMI-2 Plant showing the Reactor Building and its components; the Turnbine Building and its components, and the Cooling Tower along with arrows indicating the directional flow of cooling wate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27354" y="1425034"/>
            <a:ext cx="8427174" cy="44895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959837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Case 1 – TMI accident</a:t>
            </a:r>
            <a:endParaRPr lang="sl-SI" dirty="0"/>
          </a:p>
        </p:txBody>
      </p:sp>
      <p:sp>
        <p:nvSpPr>
          <p:cNvPr id="3" name="Content Placeholder 2"/>
          <p:cNvSpPr>
            <a:spLocks noGrp="1"/>
          </p:cNvSpPr>
          <p:nvPr>
            <p:ph idx="1"/>
          </p:nvPr>
        </p:nvSpPr>
        <p:spPr/>
        <p:txBody>
          <a:bodyPr>
            <a:normAutofit fontScale="92500" lnSpcReduction="20000"/>
          </a:bodyPr>
          <a:lstStyle/>
          <a:p>
            <a:r>
              <a:rPr lang="en-GB" dirty="0" smtClean="0"/>
              <a:t>Beginning of an </a:t>
            </a:r>
            <a:r>
              <a:rPr lang="en-GB" dirty="0"/>
              <a:t>accident (March 28, 1979):</a:t>
            </a:r>
            <a:endParaRPr lang="en-GB" dirty="0" smtClean="0"/>
          </a:p>
          <a:p>
            <a:pPr lvl="1" eaLnBrk="1" fontAlgn="auto" hangingPunct="1"/>
            <a:r>
              <a:rPr lang="en-GB" dirty="0"/>
              <a:t>Main </a:t>
            </a:r>
            <a:r>
              <a:rPr lang="en-GB" dirty="0" err="1"/>
              <a:t>feedwater</a:t>
            </a:r>
            <a:r>
              <a:rPr lang="en-GB" dirty="0"/>
              <a:t> pump fails to send water to steam </a:t>
            </a:r>
            <a:r>
              <a:rPr lang="en-GB" dirty="0" smtClean="0"/>
              <a:t>generators;</a:t>
            </a:r>
            <a:endParaRPr lang="en-GB" dirty="0"/>
          </a:p>
          <a:p>
            <a:pPr lvl="1" eaLnBrk="1" fontAlgn="auto" hangingPunct="1"/>
            <a:r>
              <a:rPr lang="en-GB" dirty="0"/>
              <a:t>Plant's turbine-generator and then the reactor automatically shut </a:t>
            </a:r>
            <a:r>
              <a:rPr lang="en-GB" dirty="0" smtClean="0"/>
              <a:t>down;</a:t>
            </a:r>
            <a:endParaRPr lang="en-GB" dirty="0"/>
          </a:p>
          <a:p>
            <a:pPr lvl="1" eaLnBrk="1" fontAlgn="auto" hangingPunct="1"/>
            <a:r>
              <a:rPr lang="en-GB" dirty="0"/>
              <a:t>Pressure in the primary system (the nuclear portion of the plant) began to </a:t>
            </a:r>
            <a:r>
              <a:rPr lang="en-GB" dirty="0" smtClean="0"/>
              <a:t>increase;</a:t>
            </a:r>
            <a:endParaRPr lang="en-GB" dirty="0"/>
          </a:p>
          <a:p>
            <a:pPr lvl="1" eaLnBrk="1" fontAlgn="auto" hangingPunct="1"/>
            <a:r>
              <a:rPr lang="en-GB" dirty="0"/>
              <a:t>To control that pressure, the pilot-operated relief valve (a valve located at the top of the pressurizer) </a:t>
            </a:r>
            <a:r>
              <a:rPr lang="en-GB" dirty="0" smtClean="0"/>
              <a:t>opened; </a:t>
            </a:r>
            <a:endParaRPr lang="en-GB" dirty="0"/>
          </a:p>
          <a:p>
            <a:pPr lvl="1" eaLnBrk="1" fontAlgn="auto" hangingPunct="1"/>
            <a:r>
              <a:rPr lang="en-GB" dirty="0"/>
              <a:t>Valve should have closed when the pressure fell to proper levels, but it became stuck </a:t>
            </a:r>
            <a:r>
              <a:rPr lang="en-GB" dirty="0" smtClean="0"/>
              <a:t>open;</a:t>
            </a:r>
            <a:endParaRPr lang="en-GB" dirty="0"/>
          </a:p>
          <a:p>
            <a:pPr lvl="1" eaLnBrk="1" fontAlgn="auto" hangingPunct="1"/>
            <a:r>
              <a:rPr lang="en-GB" dirty="0"/>
              <a:t>Instruments in the control room indicated to the plant staff that the valve was </a:t>
            </a:r>
            <a:r>
              <a:rPr lang="en-GB" dirty="0" smtClean="0"/>
              <a:t>closed;</a:t>
            </a:r>
            <a:endParaRPr lang="en-GB" dirty="0"/>
          </a:p>
          <a:p>
            <a:pPr lvl="1" eaLnBrk="1" fontAlgn="auto" hangingPunct="1"/>
            <a:r>
              <a:rPr lang="en-GB" dirty="0"/>
              <a:t>Cooling water was pouring out of the stuck-open valve.</a:t>
            </a:r>
          </a:p>
          <a:p>
            <a:endParaRPr lang="sl-SI" dirty="0"/>
          </a:p>
        </p:txBody>
      </p:sp>
    </p:spTree>
    <p:extLst>
      <p:ext uri="{BB962C8B-B14F-4D97-AF65-F5344CB8AC3E}">
        <p14:creationId xmlns:p14="http://schemas.microsoft.com/office/powerpoint/2010/main" val="248936666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smtClean="0"/>
              <a:t>Case 1 – TMI accident</a:t>
            </a:r>
            <a:endParaRPr lang="sl-SI" dirty="0"/>
          </a:p>
        </p:txBody>
      </p:sp>
      <p:pic>
        <p:nvPicPr>
          <p:cNvPr id="7"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86822" y="1415845"/>
            <a:ext cx="8632148" cy="4757860"/>
          </a:xfrm>
        </p:spPr>
      </p:pic>
      <p:sp>
        <p:nvSpPr>
          <p:cNvPr id="4" name="Slide Number Placeholder 3"/>
          <p:cNvSpPr>
            <a:spLocks noGrp="1"/>
          </p:cNvSpPr>
          <p:nvPr>
            <p:ph type="sldNum" sz="quarter" idx="10"/>
          </p:nvPr>
        </p:nvSpPr>
        <p:spPr/>
        <p:txBody>
          <a:bodyPr/>
          <a:lstStyle/>
          <a:p>
            <a:fld id="{DA146C8B-6F10-4951-87D3-70B70BA10F3F}" type="slidenum">
              <a:rPr lang="sl-SI" altLang="sl-SI" smtClean="0"/>
              <a:pPr/>
              <a:t>5</a:t>
            </a:fld>
            <a:endParaRPr lang="sl-SI" altLang="sl-SI"/>
          </a:p>
        </p:txBody>
      </p:sp>
    </p:spTree>
    <p:extLst>
      <p:ext uri="{BB962C8B-B14F-4D97-AF65-F5344CB8AC3E}">
        <p14:creationId xmlns:p14="http://schemas.microsoft.com/office/powerpoint/2010/main" val="218922683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smtClean="0"/>
              <a:t>Case </a:t>
            </a:r>
            <a:r>
              <a:rPr lang="en-GB" dirty="0"/>
              <a:t>1 – TMI accident</a:t>
            </a:r>
            <a:endParaRPr lang="sl-SI" dirty="0"/>
          </a:p>
        </p:txBody>
      </p:sp>
      <p:sp>
        <p:nvSpPr>
          <p:cNvPr id="4" name="Slide Number Placeholder 3"/>
          <p:cNvSpPr>
            <a:spLocks noGrp="1"/>
          </p:cNvSpPr>
          <p:nvPr>
            <p:ph type="sldNum" sz="quarter" idx="10"/>
          </p:nvPr>
        </p:nvSpPr>
        <p:spPr/>
        <p:txBody>
          <a:bodyPr/>
          <a:lstStyle/>
          <a:p>
            <a:fld id="{DA146C8B-6F10-4951-87D3-70B70BA10F3F}" type="slidenum">
              <a:rPr lang="sl-SI" altLang="sl-SI" smtClean="0"/>
              <a:pPr/>
              <a:t>6</a:t>
            </a:fld>
            <a:endParaRPr lang="sl-SI" altLang="sl-SI"/>
          </a:p>
        </p:txBody>
      </p:sp>
      <p:pic>
        <p:nvPicPr>
          <p:cNvPr id="3074" name="Picture 2" descr="http://www.laradioactivite.com/en/site/images/Fusion_Coeur_En.jpg"/>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53424" t="11957" b="10659"/>
          <a:stretch/>
        </p:blipFill>
        <p:spPr bwMode="auto">
          <a:xfrm>
            <a:off x="5995059" y="2351314"/>
            <a:ext cx="2403018" cy="2778826"/>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File:Three mile island 06201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5178" y="2005076"/>
            <a:ext cx="4691124" cy="32477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41592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smtClean="0"/>
              <a:t>Case 1 – TMI accident</a:t>
            </a:r>
            <a:endParaRPr lang="sl-SI" dirty="0"/>
          </a:p>
        </p:txBody>
      </p:sp>
      <p:sp>
        <p:nvSpPr>
          <p:cNvPr id="6" name="Content Placeholder 5"/>
          <p:cNvSpPr>
            <a:spLocks noGrp="1"/>
          </p:cNvSpPr>
          <p:nvPr>
            <p:ph idx="1"/>
          </p:nvPr>
        </p:nvSpPr>
        <p:spPr/>
        <p:txBody>
          <a:bodyPr/>
          <a:lstStyle/>
          <a:p>
            <a:pPr eaLnBrk="1" fontAlgn="auto" hangingPunct="1"/>
            <a:r>
              <a:rPr lang="en-GB" dirty="0" smtClean="0"/>
              <a:t>Each group </a:t>
            </a:r>
            <a:r>
              <a:rPr lang="en-GB" dirty="0"/>
              <a:t>should:</a:t>
            </a:r>
          </a:p>
          <a:p>
            <a:pPr lvl="1"/>
            <a:r>
              <a:rPr lang="en-GB" dirty="0" smtClean="0"/>
              <a:t>Identify the </a:t>
            </a:r>
            <a:r>
              <a:rPr lang="en-GB" b="1" dirty="0" smtClean="0">
                <a:solidFill>
                  <a:srgbClr val="654A15"/>
                </a:solidFill>
              </a:rPr>
              <a:t>initiating event</a:t>
            </a:r>
            <a:r>
              <a:rPr lang="en-GB" dirty="0" smtClean="0"/>
              <a:t> of an accident.</a:t>
            </a:r>
          </a:p>
          <a:p>
            <a:pPr lvl="1"/>
            <a:r>
              <a:rPr lang="en-GB" dirty="0" smtClean="0"/>
              <a:t>Describe </a:t>
            </a:r>
            <a:r>
              <a:rPr lang="en-GB" b="1" dirty="0" smtClean="0">
                <a:solidFill>
                  <a:srgbClr val="654A15"/>
                </a:solidFill>
              </a:rPr>
              <a:t>events following the loss of cooling water </a:t>
            </a:r>
            <a:r>
              <a:rPr lang="en-GB" dirty="0" smtClean="0"/>
              <a:t>(including in-vessel and ex-vessel).</a:t>
            </a:r>
          </a:p>
          <a:p>
            <a:pPr lvl="1"/>
            <a:r>
              <a:rPr lang="en-GB" dirty="0" smtClean="0"/>
              <a:t>Describe the </a:t>
            </a:r>
            <a:r>
              <a:rPr lang="en-GB" b="1" dirty="0" smtClean="0">
                <a:solidFill>
                  <a:srgbClr val="654A15"/>
                </a:solidFill>
              </a:rPr>
              <a:t>source term release</a:t>
            </a:r>
            <a:r>
              <a:rPr lang="en-GB" dirty="0" smtClean="0"/>
              <a:t> phases times and quantities during each phase.</a:t>
            </a:r>
          </a:p>
          <a:p>
            <a:pPr lvl="1"/>
            <a:r>
              <a:rPr lang="en-GB" dirty="0" smtClean="0"/>
              <a:t>Which of </a:t>
            </a:r>
            <a:r>
              <a:rPr lang="en-GB" b="1" dirty="0" smtClean="0">
                <a:solidFill>
                  <a:srgbClr val="654A15"/>
                </a:solidFill>
              </a:rPr>
              <a:t>accident management guidance </a:t>
            </a:r>
            <a:r>
              <a:rPr lang="en-GB" dirty="0" smtClean="0"/>
              <a:t>(EOP and SAMG) is supposed to be used in different stages of accident. </a:t>
            </a:r>
          </a:p>
          <a:p>
            <a:pPr lvl="1"/>
            <a:r>
              <a:rPr lang="en-GB" dirty="0" smtClean="0"/>
              <a:t>Which EOP approach should be used.</a:t>
            </a:r>
          </a:p>
          <a:p>
            <a:pPr lvl="1"/>
            <a:r>
              <a:rPr lang="en-GB" dirty="0" smtClean="0"/>
              <a:t>Discuss </a:t>
            </a:r>
            <a:r>
              <a:rPr lang="en-GB" b="1" dirty="0" smtClean="0">
                <a:solidFill>
                  <a:srgbClr val="654A15"/>
                </a:solidFill>
              </a:rPr>
              <a:t>how could accident be prevented and mitigated</a:t>
            </a:r>
            <a:r>
              <a:rPr lang="en-GB" dirty="0" smtClean="0">
                <a:solidFill>
                  <a:srgbClr val="654A15"/>
                </a:solidFill>
              </a:rPr>
              <a:t>.</a:t>
            </a:r>
          </a:p>
        </p:txBody>
      </p:sp>
      <p:sp>
        <p:nvSpPr>
          <p:cNvPr id="4" name="Slide Number Placeholder 3"/>
          <p:cNvSpPr>
            <a:spLocks noGrp="1"/>
          </p:cNvSpPr>
          <p:nvPr>
            <p:ph type="sldNum" sz="quarter" idx="10"/>
          </p:nvPr>
        </p:nvSpPr>
        <p:spPr/>
        <p:txBody>
          <a:bodyPr/>
          <a:lstStyle/>
          <a:p>
            <a:fld id="{DA146C8B-6F10-4951-87D3-70B70BA10F3F}" type="slidenum">
              <a:rPr lang="sl-SI" altLang="sl-SI" smtClean="0"/>
              <a:pPr/>
              <a:t>7</a:t>
            </a:fld>
            <a:endParaRPr lang="sl-SI" altLang="sl-SI"/>
          </a:p>
        </p:txBody>
      </p:sp>
    </p:spTree>
    <p:extLst>
      <p:ext uri="{BB962C8B-B14F-4D97-AF65-F5344CB8AC3E}">
        <p14:creationId xmlns:p14="http://schemas.microsoft.com/office/powerpoint/2010/main" val="71764658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smtClean="0"/>
              <a:t>Case </a:t>
            </a:r>
            <a:r>
              <a:rPr lang="en-GB" dirty="0"/>
              <a:t>2 - Chernobyl Accident</a:t>
            </a:r>
            <a:endParaRPr lang="sl-SI" dirty="0"/>
          </a:p>
        </p:txBody>
      </p:sp>
      <p:sp>
        <p:nvSpPr>
          <p:cNvPr id="4" name="Slide Number Placeholder 3"/>
          <p:cNvSpPr>
            <a:spLocks noGrp="1"/>
          </p:cNvSpPr>
          <p:nvPr>
            <p:ph type="sldNum" sz="quarter" idx="10"/>
          </p:nvPr>
        </p:nvSpPr>
        <p:spPr/>
        <p:txBody>
          <a:bodyPr/>
          <a:lstStyle/>
          <a:p>
            <a:fld id="{DA146C8B-6F10-4951-87D3-70B70BA10F3F}" type="slidenum">
              <a:rPr lang="sl-SI" altLang="sl-SI" smtClean="0"/>
              <a:pPr/>
              <a:t>8</a:t>
            </a:fld>
            <a:endParaRPr lang="sl-SI" altLang="sl-SI"/>
          </a:p>
        </p:txBody>
      </p:sp>
      <p:pic>
        <p:nvPicPr>
          <p:cNvPr id="2050" name="Picture 2" descr="http://holbert.faculty.asu.edu/eee460/rbmk.gif"/>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860815" y="1819276"/>
            <a:ext cx="6191250" cy="4010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17389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smtClean="0"/>
              <a:t>Case 2 - Chernobyl Accident</a:t>
            </a:r>
            <a:endParaRPr lang="sl-SI" dirty="0"/>
          </a:p>
        </p:txBody>
      </p:sp>
      <p:sp>
        <p:nvSpPr>
          <p:cNvPr id="6" name="Content Placeholder 5"/>
          <p:cNvSpPr>
            <a:spLocks noGrp="1"/>
          </p:cNvSpPr>
          <p:nvPr>
            <p:ph idx="1"/>
          </p:nvPr>
        </p:nvSpPr>
        <p:spPr/>
        <p:txBody>
          <a:bodyPr>
            <a:normAutofit fontScale="85000" lnSpcReduction="20000"/>
          </a:bodyPr>
          <a:lstStyle/>
          <a:p>
            <a:r>
              <a:rPr lang="en-GB" dirty="0" smtClean="0"/>
              <a:t>Beginning of the accident:</a:t>
            </a:r>
          </a:p>
          <a:p>
            <a:pPr lvl="1"/>
            <a:r>
              <a:rPr lang="en-GB" dirty="0" smtClean="0"/>
              <a:t>Operating personnel were conducting unauthorized tests at 7% power to determine coast-down ability of turbine to provide power if the steam supply should be lost to the turbine;</a:t>
            </a:r>
          </a:p>
          <a:p>
            <a:pPr lvl="2"/>
            <a:r>
              <a:rPr lang="en-GB" dirty="0" smtClean="0"/>
              <a:t>Not only were the test procedures faulty but the operators even violated portions of the procedures. </a:t>
            </a:r>
          </a:p>
          <a:p>
            <a:pPr lvl="1"/>
            <a:r>
              <a:rPr lang="en-GB" dirty="0" smtClean="0"/>
              <a:t>Power level was dropped to 50% and allowed to stay there for ≈ 10 hrs due to grid demands;</a:t>
            </a:r>
          </a:p>
          <a:p>
            <a:pPr lvl="2"/>
            <a:r>
              <a:rPr lang="en-GB" dirty="0" smtClean="0"/>
              <a:t>In the meantime, the Xe-135 concentration built-up to the point that the control rods were withdrawn even more to compensate for this. </a:t>
            </a:r>
          </a:p>
          <a:p>
            <a:pPr lvl="1"/>
            <a:r>
              <a:rPr lang="en-GB" dirty="0" smtClean="0"/>
              <a:t>Emergency core cooling system (ECCS) was disconnected for the test; </a:t>
            </a:r>
          </a:p>
          <a:p>
            <a:pPr lvl="1"/>
            <a:r>
              <a:rPr lang="en-GB" dirty="0" smtClean="0"/>
              <a:t>Reactor temperature/pressure was near saturation, coolant flow too high, rods withdrawn too far, </a:t>
            </a:r>
            <a:r>
              <a:rPr lang="en-GB" dirty="0" err="1" smtClean="0"/>
              <a:t>feedwater</a:t>
            </a:r>
            <a:r>
              <a:rPr lang="en-GB" dirty="0" smtClean="0"/>
              <a:t> supply overbalanced;</a:t>
            </a:r>
          </a:p>
          <a:p>
            <a:pPr lvl="1"/>
            <a:r>
              <a:rPr lang="en-GB" dirty="0" smtClean="0"/>
              <a:t>Initiating event was closure of the emergency stop valve to the turbine; </a:t>
            </a:r>
          </a:p>
          <a:p>
            <a:pPr lvl="1"/>
            <a:endParaRPr lang="en-GB" dirty="0"/>
          </a:p>
        </p:txBody>
      </p:sp>
      <p:sp>
        <p:nvSpPr>
          <p:cNvPr id="4" name="Slide Number Placeholder 3"/>
          <p:cNvSpPr>
            <a:spLocks noGrp="1"/>
          </p:cNvSpPr>
          <p:nvPr>
            <p:ph type="sldNum" sz="quarter" idx="10"/>
          </p:nvPr>
        </p:nvSpPr>
        <p:spPr/>
        <p:txBody>
          <a:bodyPr/>
          <a:lstStyle/>
          <a:p>
            <a:fld id="{DA146C8B-6F10-4951-87D3-70B70BA10F3F}" type="slidenum">
              <a:rPr lang="sl-SI" altLang="sl-SI" smtClean="0"/>
              <a:pPr/>
              <a:t>9</a:t>
            </a:fld>
            <a:endParaRPr lang="sl-SI" altLang="sl-SI"/>
          </a:p>
        </p:txBody>
      </p:sp>
    </p:spTree>
    <p:extLst>
      <p:ext uri="{BB962C8B-B14F-4D97-AF65-F5344CB8AC3E}">
        <p14:creationId xmlns:p14="http://schemas.microsoft.com/office/powerpoint/2010/main" val="227516916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Case </a:t>
            </a:r>
            <a:r>
              <a:rPr lang="en-GB" dirty="0"/>
              <a:t>2 - Chernobyl Accident</a:t>
            </a:r>
            <a:endParaRPr lang="sl-SI" dirty="0"/>
          </a:p>
        </p:txBody>
      </p:sp>
      <p:sp>
        <p:nvSpPr>
          <p:cNvPr id="3" name="Content Placeholder 2"/>
          <p:cNvSpPr>
            <a:spLocks noGrp="1"/>
          </p:cNvSpPr>
          <p:nvPr>
            <p:ph idx="1"/>
          </p:nvPr>
        </p:nvSpPr>
        <p:spPr>
          <a:xfrm>
            <a:off x="180000" y="956733"/>
            <a:ext cx="9540000" cy="5523266"/>
          </a:xfrm>
        </p:spPr>
        <p:txBody>
          <a:bodyPr>
            <a:normAutofit fontScale="85000" lnSpcReduction="20000"/>
          </a:bodyPr>
          <a:lstStyle/>
          <a:p>
            <a:pPr lvl="1"/>
            <a:r>
              <a:rPr lang="en-GB" dirty="0" smtClean="0"/>
              <a:t>Flow reduction resulted in increased boiling in the core; </a:t>
            </a:r>
          </a:p>
          <a:p>
            <a:pPr lvl="1"/>
            <a:r>
              <a:rPr lang="en-GB" dirty="0" smtClean="0"/>
              <a:t>Increased steam production caused positive </a:t>
            </a:r>
            <a:r>
              <a:rPr lang="en-GB" dirty="0"/>
              <a:t>reactivity </a:t>
            </a:r>
            <a:r>
              <a:rPr lang="en-GB" dirty="0" smtClean="0"/>
              <a:t>feedback; </a:t>
            </a:r>
          </a:p>
          <a:p>
            <a:pPr lvl="1"/>
            <a:r>
              <a:rPr lang="en-GB" dirty="0" smtClean="0"/>
              <a:t>Took about 2 sec for the reactor to go prompt critical, this first power/reactivity maximum was stopped by the Doppler effect;</a:t>
            </a:r>
          </a:p>
          <a:p>
            <a:pPr lvl="1"/>
            <a:r>
              <a:rPr lang="en-GB" dirty="0" smtClean="0"/>
              <a:t>Second peak (≈ 4500% full power) was created by the lack of coolant flow; Doppler effect was of little help; reactor went </a:t>
            </a:r>
            <a:r>
              <a:rPr lang="en-GB" dirty="0" err="1" smtClean="0"/>
              <a:t>superprompt</a:t>
            </a:r>
            <a:r>
              <a:rPr lang="en-GB" dirty="0" smtClean="0"/>
              <a:t> critical again with the reaction being stopped by the fuel disintegration; </a:t>
            </a:r>
          </a:p>
          <a:p>
            <a:pPr lvl="1"/>
            <a:r>
              <a:rPr lang="en-GB" dirty="0" smtClean="0"/>
              <a:t>Pipes above the reactor were burst and the reactor building roof blown; steam explosion severely damaged the ECCS pipes above the core; </a:t>
            </a:r>
          </a:p>
          <a:p>
            <a:pPr lvl="1"/>
            <a:r>
              <a:rPr lang="en-GB" dirty="0" smtClean="0"/>
              <a:t>Water removal did not result in moderator removal as in a U.S. light-water reactor (LWR) so there was no shutdown due to the loss of coolant;</a:t>
            </a:r>
          </a:p>
          <a:p>
            <a:pPr lvl="1"/>
            <a:r>
              <a:rPr lang="en-GB" dirty="0" smtClean="0"/>
              <a:t>Water boiling away resulted in a reactivity increase (no absorber); thus reactor has a positive reactivity coefficient for loss of coolant (opposite of that for a LWR); </a:t>
            </a:r>
          </a:p>
          <a:p>
            <a:pPr marL="360000" lvl="1" indent="0">
              <a:buNone/>
            </a:pPr>
            <a:endParaRPr lang="en-US" dirty="0"/>
          </a:p>
        </p:txBody>
      </p:sp>
    </p:spTree>
    <p:extLst>
      <p:ext uri="{BB962C8B-B14F-4D97-AF65-F5344CB8AC3E}">
        <p14:creationId xmlns:p14="http://schemas.microsoft.com/office/powerpoint/2010/main" val="30001639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Case </a:t>
            </a:r>
            <a:r>
              <a:rPr lang="en-GB" dirty="0"/>
              <a:t>2 - Chernobyl Accident</a:t>
            </a:r>
            <a:endParaRPr lang="sl-SI" dirty="0"/>
          </a:p>
        </p:txBody>
      </p:sp>
      <p:sp>
        <p:nvSpPr>
          <p:cNvPr id="3" name="Content Placeholder 2"/>
          <p:cNvSpPr>
            <a:spLocks noGrp="1"/>
          </p:cNvSpPr>
          <p:nvPr>
            <p:ph idx="1"/>
          </p:nvPr>
        </p:nvSpPr>
        <p:spPr/>
        <p:txBody>
          <a:bodyPr>
            <a:normAutofit fontScale="92500" lnSpcReduction="20000"/>
          </a:bodyPr>
          <a:lstStyle/>
          <a:p>
            <a:pPr lvl="1"/>
            <a:r>
              <a:rPr lang="en-GB" dirty="0" smtClean="0"/>
              <a:t>Reactor was on a super prompt critical excursion and went from 10% power to 4500% power over about 6 sec;</a:t>
            </a:r>
          </a:p>
          <a:p>
            <a:pPr lvl="1"/>
            <a:r>
              <a:rPr lang="en-GB" dirty="0" smtClean="0"/>
              <a:t>Fuel cladding reacted with the steam to form hydrogen; </a:t>
            </a:r>
          </a:p>
          <a:p>
            <a:pPr lvl="1"/>
            <a:r>
              <a:rPr lang="en-GB" dirty="0" smtClean="0"/>
              <a:t>Hydrogen caused a secondary explosion whose energy release set the graphite core on fire;</a:t>
            </a:r>
          </a:p>
          <a:p>
            <a:pPr lvl="1"/>
            <a:r>
              <a:rPr lang="en-GB" dirty="0" smtClean="0"/>
              <a:t>Very severe graphite fire ensued; </a:t>
            </a:r>
          </a:p>
          <a:p>
            <a:pPr lvl="1"/>
            <a:r>
              <a:rPr lang="en-GB" dirty="0" smtClean="0"/>
              <a:t>This fire allowed radioactive particles to be carried away in a radioactive plume high into the atmosphere;</a:t>
            </a:r>
          </a:p>
          <a:p>
            <a:pPr lvl="1"/>
            <a:r>
              <a:rPr lang="en-GB" dirty="0" smtClean="0"/>
              <a:t>Chernobyl had no containment building as in the U.S. so radioactivity easily escapes;</a:t>
            </a:r>
          </a:p>
          <a:p>
            <a:pPr lvl="1"/>
            <a:r>
              <a:rPr lang="en-GB" dirty="0" smtClean="0"/>
              <a:t>Operators had turned off 7 sets of emergency systems, any one of which could have prevented the accident; </a:t>
            </a:r>
          </a:p>
          <a:p>
            <a:pPr lvl="1"/>
            <a:r>
              <a:rPr lang="en-GB" dirty="0" smtClean="0"/>
              <a:t>Reaction stopped by dumping 5,000 tons of boron-carbide, limestone and lead into the top of the reactor by helicopter. </a:t>
            </a:r>
            <a:endParaRPr lang="en-GB" dirty="0"/>
          </a:p>
        </p:txBody>
      </p:sp>
    </p:spTree>
    <p:extLst>
      <p:ext uri="{BB962C8B-B14F-4D97-AF65-F5344CB8AC3E}">
        <p14:creationId xmlns:p14="http://schemas.microsoft.com/office/powerpoint/2010/main" val="39861718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Case </a:t>
            </a:r>
            <a:r>
              <a:rPr lang="en-GB" dirty="0"/>
              <a:t>2 - Chernobyl Accident</a:t>
            </a:r>
            <a:endParaRPr lang="sl-SI" dirty="0"/>
          </a:p>
        </p:txBody>
      </p:sp>
      <p:pic>
        <p:nvPicPr>
          <p:cNvPr id="1026" name="Picture 2" descr="http://www.toledoblade.com/image/2011/04/12/800x_b1_cCM_z/Chernobyl-nuclear-power-plant.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78901" y="1824068"/>
            <a:ext cx="4464110" cy="342019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hernoby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48606" y="1498806"/>
            <a:ext cx="2870741" cy="40707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02722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smtClean="0"/>
              <a:t>Case </a:t>
            </a:r>
            <a:r>
              <a:rPr lang="en-GB" dirty="0"/>
              <a:t>2 - Chernobyl Accident</a:t>
            </a:r>
            <a:endParaRPr lang="sl-SI" dirty="0"/>
          </a:p>
        </p:txBody>
      </p:sp>
      <p:sp>
        <p:nvSpPr>
          <p:cNvPr id="6" name="Content Placeholder 5"/>
          <p:cNvSpPr>
            <a:spLocks noGrp="1"/>
          </p:cNvSpPr>
          <p:nvPr>
            <p:ph idx="1"/>
          </p:nvPr>
        </p:nvSpPr>
        <p:spPr/>
        <p:txBody>
          <a:bodyPr/>
          <a:lstStyle/>
          <a:p>
            <a:r>
              <a:rPr lang="en-GB" dirty="0"/>
              <a:t>Each group should:</a:t>
            </a:r>
          </a:p>
          <a:p>
            <a:pPr lvl="1"/>
            <a:r>
              <a:rPr lang="en-GB" dirty="0"/>
              <a:t>Identify the </a:t>
            </a:r>
            <a:r>
              <a:rPr lang="en-GB" b="1" dirty="0">
                <a:solidFill>
                  <a:srgbClr val="654A15"/>
                </a:solidFill>
              </a:rPr>
              <a:t>initiating event </a:t>
            </a:r>
            <a:r>
              <a:rPr lang="en-GB" dirty="0"/>
              <a:t>of an accident.</a:t>
            </a:r>
          </a:p>
          <a:p>
            <a:pPr lvl="1"/>
            <a:r>
              <a:rPr lang="en-GB" dirty="0"/>
              <a:t>Describe </a:t>
            </a:r>
            <a:r>
              <a:rPr lang="en-GB" b="1" dirty="0">
                <a:solidFill>
                  <a:srgbClr val="654A15"/>
                </a:solidFill>
              </a:rPr>
              <a:t>events </a:t>
            </a:r>
            <a:r>
              <a:rPr lang="en-GB" b="1" dirty="0" smtClean="0">
                <a:solidFill>
                  <a:srgbClr val="654A15"/>
                </a:solidFill>
              </a:rPr>
              <a:t>following </a:t>
            </a:r>
            <a:r>
              <a:rPr lang="en-US" b="1" dirty="0">
                <a:solidFill>
                  <a:srgbClr val="654A15"/>
                </a:solidFill>
              </a:rPr>
              <a:t>excursion </a:t>
            </a:r>
            <a:r>
              <a:rPr lang="en-US" b="1" dirty="0" smtClean="0">
                <a:solidFill>
                  <a:srgbClr val="654A15"/>
                </a:solidFill>
              </a:rPr>
              <a:t>of power </a:t>
            </a:r>
            <a:r>
              <a:rPr lang="en-US" dirty="0" smtClean="0"/>
              <a:t>from </a:t>
            </a:r>
            <a:r>
              <a:rPr lang="en-US" dirty="0"/>
              <a:t>10% </a:t>
            </a:r>
            <a:r>
              <a:rPr lang="en-US" dirty="0" smtClean="0"/>
              <a:t>to </a:t>
            </a:r>
            <a:r>
              <a:rPr lang="en-US" dirty="0"/>
              <a:t>4500</a:t>
            </a:r>
            <a:r>
              <a:rPr lang="en-US" dirty="0" smtClean="0"/>
              <a:t>% </a:t>
            </a:r>
            <a:r>
              <a:rPr lang="en-GB" dirty="0"/>
              <a:t>(including in-vessel and ex-vessel</a:t>
            </a:r>
            <a:r>
              <a:rPr lang="en-GB" dirty="0" smtClean="0"/>
              <a:t>).</a:t>
            </a:r>
            <a:endParaRPr lang="en-GB" dirty="0"/>
          </a:p>
          <a:p>
            <a:pPr lvl="1"/>
            <a:r>
              <a:rPr lang="en-GB" dirty="0"/>
              <a:t>Describe </a:t>
            </a:r>
            <a:r>
              <a:rPr lang="en-GB" b="1" dirty="0">
                <a:solidFill>
                  <a:srgbClr val="654A15"/>
                </a:solidFill>
              </a:rPr>
              <a:t>the </a:t>
            </a:r>
            <a:r>
              <a:rPr lang="en-GB" b="1" dirty="0" smtClean="0">
                <a:solidFill>
                  <a:srgbClr val="654A15"/>
                </a:solidFill>
              </a:rPr>
              <a:t>fission product (source term) </a:t>
            </a:r>
            <a:r>
              <a:rPr lang="en-GB" b="1" dirty="0">
                <a:solidFill>
                  <a:srgbClr val="654A15"/>
                </a:solidFill>
              </a:rPr>
              <a:t>release </a:t>
            </a:r>
            <a:r>
              <a:rPr lang="en-GB" dirty="0"/>
              <a:t>phases times and quantities during each phase.</a:t>
            </a:r>
          </a:p>
          <a:p>
            <a:pPr lvl="1"/>
            <a:r>
              <a:rPr lang="en-GB" dirty="0"/>
              <a:t>Which of accident management guidance (EOP and SAMG) is supposed to be used in different stages of accident. </a:t>
            </a:r>
          </a:p>
          <a:p>
            <a:pPr lvl="1"/>
            <a:r>
              <a:rPr lang="en-GB" dirty="0"/>
              <a:t>Discuss </a:t>
            </a:r>
            <a:r>
              <a:rPr lang="en-GB" b="1" dirty="0">
                <a:solidFill>
                  <a:srgbClr val="654A15"/>
                </a:solidFill>
              </a:rPr>
              <a:t>how could be accident prevented and </a:t>
            </a:r>
            <a:r>
              <a:rPr lang="en-GB" b="1" dirty="0" smtClean="0">
                <a:solidFill>
                  <a:srgbClr val="654A15"/>
                </a:solidFill>
              </a:rPr>
              <a:t>mitigated</a:t>
            </a:r>
            <a:r>
              <a:rPr lang="sl-SI" b="1" dirty="0" smtClean="0">
                <a:solidFill>
                  <a:srgbClr val="654A15"/>
                </a:solidFill>
              </a:rPr>
              <a:t>.</a:t>
            </a:r>
            <a:endParaRPr lang="en-GB" b="1" dirty="0">
              <a:solidFill>
                <a:srgbClr val="654A15"/>
              </a:solidFill>
            </a:endParaRPr>
          </a:p>
        </p:txBody>
      </p:sp>
      <p:sp>
        <p:nvSpPr>
          <p:cNvPr id="4" name="Slide Number Placeholder 3"/>
          <p:cNvSpPr>
            <a:spLocks noGrp="1"/>
          </p:cNvSpPr>
          <p:nvPr>
            <p:ph type="sldNum" sz="quarter" idx="10"/>
          </p:nvPr>
        </p:nvSpPr>
        <p:spPr/>
        <p:txBody>
          <a:bodyPr/>
          <a:lstStyle/>
          <a:p>
            <a:fld id="{DA146C8B-6F10-4951-87D3-70B70BA10F3F}" type="slidenum">
              <a:rPr lang="sl-SI" altLang="sl-SI" smtClean="0"/>
              <a:pPr/>
              <a:t>13</a:t>
            </a:fld>
            <a:endParaRPr lang="sl-SI" altLang="sl-SI"/>
          </a:p>
        </p:txBody>
      </p:sp>
    </p:spTree>
    <p:extLst>
      <p:ext uri="{BB962C8B-B14F-4D97-AF65-F5344CB8AC3E}">
        <p14:creationId xmlns:p14="http://schemas.microsoft.com/office/powerpoint/2010/main" val="41458360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Case 3 - Fukushima </a:t>
            </a:r>
            <a:r>
              <a:rPr lang="en-GB" dirty="0" smtClean="0"/>
              <a:t>Daiichi Accident</a:t>
            </a:r>
            <a:endParaRPr lang="sl-SI" dirty="0"/>
          </a:p>
        </p:txBody>
      </p:sp>
      <p:pic>
        <p:nvPicPr>
          <p:cNvPr id="5122" name="Picture 2" descr="http://www.cbc.ca/gfx/images/news/photos/2011/03/14/li-fukushima-620-ap663.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37652" y="1882775"/>
            <a:ext cx="6837576" cy="3552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7610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a:t>Case 3 - Fukushima Daiichi Accident</a:t>
            </a:r>
            <a:endParaRPr lang="sl-SI" dirty="0"/>
          </a:p>
        </p:txBody>
      </p:sp>
      <p:sp>
        <p:nvSpPr>
          <p:cNvPr id="6" name="Content Placeholder 5"/>
          <p:cNvSpPr>
            <a:spLocks noGrp="1"/>
          </p:cNvSpPr>
          <p:nvPr>
            <p:ph idx="1"/>
          </p:nvPr>
        </p:nvSpPr>
        <p:spPr/>
        <p:txBody>
          <a:bodyPr>
            <a:normAutofit fontScale="92500" lnSpcReduction="20000"/>
          </a:bodyPr>
          <a:lstStyle/>
          <a:p>
            <a:r>
              <a:rPr lang="en-GB" dirty="0" smtClean="0"/>
              <a:t>Beginning of the accident; </a:t>
            </a:r>
            <a:r>
              <a:rPr lang="en-GB" dirty="0"/>
              <a:t>11 </a:t>
            </a:r>
            <a:r>
              <a:rPr lang="en-GB" dirty="0" smtClean="0"/>
              <a:t>March.</a:t>
            </a:r>
            <a:endParaRPr lang="sl-SI" dirty="0"/>
          </a:p>
          <a:p>
            <a:pPr lvl="1"/>
            <a:r>
              <a:rPr lang="en-GB" dirty="0"/>
              <a:t>9.0 magnitude </a:t>
            </a:r>
            <a:r>
              <a:rPr lang="en-GB" dirty="0" smtClean="0"/>
              <a:t>earthquake </a:t>
            </a:r>
            <a:r>
              <a:rPr lang="en-GB" dirty="0"/>
              <a:t>strikes off the coast of Honshu </a:t>
            </a:r>
            <a:r>
              <a:rPr lang="en-GB" dirty="0" smtClean="0"/>
              <a:t>Island.</a:t>
            </a:r>
            <a:r>
              <a:rPr lang="en-GB" dirty="0"/>
              <a:t> </a:t>
            </a:r>
            <a:r>
              <a:rPr lang="en-GB" dirty="0" smtClean="0"/>
              <a:t>The</a:t>
            </a:r>
            <a:r>
              <a:rPr lang="en-GB" dirty="0"/>
              <a:t> Fukushima I power plant's nuclear reactors 1, 2, and 3 are automatically shut down by the tremor. Nuclear reactors 4, 5, and 6 were undergoing routine maintenance and were not </a:t>
            </a:r>
            <a:r>
              <a:rPr lang="en-GB" dirty="0" smtClean="0"/>
              <a:t>operating. </a:t>
            </a:r>
          </a:p>
          <a:p>
            <a:pPr lvl="1"/>
            <a:r>
              <a:rPr lang="en-GB" dirty="0" smtClean="0"/>
              <a:t>The </a:t>
            </a:r>
            <a:r>
              <a:rPr lang="en-GB" dirty="0"/>
              <a:t>tremor has the additional effect of causing the power plant to be cut off from the Japanese electricity grid, however, backup diesel generators kick in to continue cooling.  </a:t>
            </a:r>
            <a:endParaRPr lang="sl-SI" dirty="0"/>
          </a:p>
          <a:p>
            <a:pPr lvl="1"/>
            <a:r>
              <a:rPr lang="en-GB" dirty="0"/>
              <a:t>Reactor 1's emergency cooling system, which is capable of running without external power, turns on automatically. Reactor 1's emergency cooling system is manually shut down. </a:t>
            </a:r>
            <a:endParaRPr lang="sl-SI" dirty="0"/>
          </a:p>
          <a:p>
            <a:pPr lvl="1"/>
            <a:r>
              <a:rPr lang="en-GB" dirty="0"/>
              <a:t>The first tsunami strikes the plant. </a:t>
            </a:r>
            <a:endParaRPr lang="sl-SI" dirty="0"/>
          </a:p>
          <a:p>
            <a:pPr marL="360000" lvl="1" indent="0">
              <a:buNone/>
            </a:pPr>
            <a:r>
              <a:rPr lang="en-GB" dirty="0"/>
              <a:t> </a:t>
            </a:r>
            <a:endParaRPr lang="sl-SI" dirty="0"/>
          </a:p>
        </p:txBody>
      </p:sp>
      <p:sp>
        <p:nvSpPr>
          <p:cNvPr id="4" name="Slide Number Placeholder 3"/>
          <p:cNvSpPr>
            <a:spLocks noGrp="1"/>
          </p:cNvSpPr>
          <p:nvPr>
            <p:ph type="sldNum" sz="quarter" idx="10"/>
          </p:nvPr>
        </p:nvSpPr>
        <p:spPr/>
        <p:txBody>
          <a:bodyPr/>
          <a:lstStyle/>
          <a:p>
            <a:fld id="{DA146C8B-6F10-4951-87D3-70B70BA10F3F}" type="slidenum">
              <a:rPr lang="sl-SI" altLang="sl-SI" smtClean="0"/>
              <a:pPr/>
              <a:t>15</a:t>
            </a:fld>
            <a:endParaRPr lang="sl-SI" altLang="sl-SI"/>
          </a:p>
        </p:txBody>
      </p:sp>
    </p:spTree>
    <p:extLst>
      <p:ext uri="{BB962C8B-B14F-4D97-AF65-F5344CB8AC3E}">
        <p14:creationId xmlns:p14="http://schemas.microsoft.com/office/powerpoint/2010/main" val="350834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a:t>Case 3 - Fukushima Daiichi Accident</a:t>
            </a:r>
            <a:endParaRPr lang="sl-SI" dirty="0"/>
          </a:p>
        </p:txBody>
      </p:sp>
      <p:sp>
        <p:nvSpPr>
          <p:cNvPr id="6" name="Content Placeholder 5"/>
          <p:cNvSpPr>
            <a:spLocks noGrp="1"/>
          </p:cNvSpPr>
          <p:nvPr>
            <p:ph idx="1"/>
          </p:nvPr>
        </p:nvSpPr>
        <p:spPr/>
        <p:txBody>
          <a:bodyPr>
            <a:normAutofit fontScale="85000" lnSpcReduction="20000"/>
          </a:bodyPr>
          <a:lstStyle/>
          <a:p>
            <a:pPr lvl="1"/>
            <a:r>
              <a:rPr lang="en-GB" dirty="0"/>
              <a:t>The emergency condenser designed to cool the steam inside the pressure vessel of the No. 1 reactor </a:t>
            </a:r>
            <a:r>
              <a:rPr lang="en-GB" dirty="0" smtClean="0"/>
              <a:t>fails.</a:t>
            </a:r>
            <a:endParaRPr lang="sl-SI" dirty="0"/>
          </a:p>
          <a:p>
            <a:pPr lvl="1"/>
            <a:r>
              <a:rPr lang="en-GB" dirty="0" smtClean="0"/>
              <a:t>14-metre tsunami </a:t>
            </a:r>
            <a:r>
              <a:rPr lang="en-GB" dirty="0"/>
              <a:t>overtops the seawall designed to protect the plant, inundating the Fukushima facility and disabling the backup diesel </a:t>
            </a:r>
            <a:r>
              <a:rPr lang="en-GB" dirty="0" smtClean="0"/>
              <a:t>generators </a:t>
            </a:r>
            <a:r>
              <a:rPr lang="en-GB" dirty="0"/>
              <a:t>and washing away their fuel tanks. </a:t>
            </a:r>
            <a:endParaRPr lang="en-GB" dirty="0" smtClean="0"/>
          </a:p>
          <a:p>
            <a:pPr lvl="2"/>
            <a:r>
              <a:rPr lang="en-GB" dirty="0" smtClean="0"/>
              <a:t>With </a:t>
            </a:r>
            <a:r>
              <a:rPr lang="en-GB" dirty="0"/>
              <a:t>the loss of all electrical power supply, the low-pressure core spray, the residual heat removal and low-pressure coolant injection system main pumps, and the automatic depressurization systems all failed (most of the emergency core cooling system). Only the steam-powered pump systems (isolation condenser in reactor 1, high-pressure coolant injection and reactor core isolation cooling system in reactors 2 and 3) remained available. </a:t>
            </a:r>
            <a:endParaRPr lang="sl-SI" dirty="0"/>
          </a:p>
          <a:p>
            <a:pPr lvl="1"/>
            <a:r>
              <a:rPr lang="en-GB" dirty="0"/>
              <a:t>The falling water level in reactor 1 reaches the top of the fuel, and the core temperature starts climbing</a:t>
            </a:r>
            <a:r>
              <a:rPr lang="en-GB" dirty="0" smtClean="0"/>
              <a:t>.</a:t>
            </a:r>
            <a:endParaRPr lang="sl-SI" dirty="0"/>
          </a:p>
          <a:p>
            <a:pPr lvl="1"/>
            <a:r>
              <a:rPr lang="en-GB" dirty="0"/>
              <a:t>Reactor 1's emergency cooling system is once again back on. </a:t>
            </a:r>
            <a:endParaRPr lang="sl-SI" dirty="0"/>
          </a:p>
          <a:p>
            <a:pPr lvl="1"/>
            <a:r>
              <a:rPr lang="en-GB" dirty="0"/>
              <a:t>The fuel in reactor 1 becomes fully exposed above the water surface, and fuel damage in the central core begins soon after. </a:t>
            </a:r>
            <a:endParaRPr lang="sl-SI" dirty="0"/>
          </a:p>
          <a:p>
            <a:pPr lvl="1"/>
            <a:endParaRPr lang="sl-SI" dirty="0"/>
          </a:p>
          <a:p>
            <a:pPr lvl="1"/>
            <a:endParaRPr lang="sl-SI" dirty="0"/>
          </a:p>
          <a:p>
            <a:endParaRPr lang="sl-SI" dirty="0"/>
          </a:p>
        </p:txBody>
      </p:sp>
      <p:sp>
        <p:nvSpPr>
          <p:cNvPr id="4" name="Slide Number Placeholder 3"/>
          <p:cNvSpPr>
            <a:spLocks noGrp="1"/>
          </p:cNvSpPr>
          <p:nvPr>
            <p:ph type="sldNum" sz="quarter" idx="10"/>
          </p:nvPr>
        </p:nvSpPr>
        <p:spPr/>
        <p:txBody>
          <a:bodyPr/>
          <a:lstStyle/>
          <a:p>
            <a:fld id="{DA146C8B-6F10-4951-87D3-70B70BA10F3F}" type="slidenum">
              <a:rPr lang="sl-SI" altLang="sl-SI" smtClean="0"/>
              <a:pPr/>
              <a:t>16</a:t>
            </a:fld>
            <a:endParaRPr lang="sl-SI" altLang="sl-SI"/>
          </a:p>
        </p:txBody>
      </p:sp>
    </p:spTree>
    <p:extLst>
      <p:ext uri="{BB962C8B-B14F-4D97-AF65-F5344CB8AC3E}">
        <p14:creationId xmlns:p14="http://schemas.microsoft.com/office/powerpoint/2010/main" val="34866887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a:t>Case 3 - Fukushima Daiichi Accident</a:t>
            </a:r>
            <a:endParaRPr lang="sl-SI" dirty="0"/>
          </a:p>
        </p:txBody>
      </p:sp>
      <p:sp>
        <p:nvSpPr>
          <p:cNvPr id="6" name="Content Placeholder 5"/>
          <p:cNvSpPr>
            <a:spLocks noGrp="1"/>
          </p:cNvSpPr>
          <p:nvPr>
            <p:ph idx="1"/>
          </p:nvPr>
        </p:nvSpPr>
        <p:spPr/>
        <p:txBody>
          <a:bodyPr>
            <a:normAutofit fontScale="92500" lnSpcReduction="20000"/>
          </a:bodyPr>
          <a:lstStyle/>
          <a:p>
            <a:r>
              <a:rPr lang="en-GB" dirty="0" smtClean="0"/>
              <a:t>12 March;</a:t>
            </a:r>
            <a:endParaRPr lang="sl-SI" dirty="0"/>
          </a:p>
          <a:p>
            <a:pPr lvl="1"/>
            <a:r>
              <a:rPr lang="en-GB" dirty="0"/>
              <a:t>Emergency battery power for the high pressure core-flooder system (HPCFS) for reactor 3 runs out.</a:t>
            </a:r>
            <a:endParaRPr lang="sl-SI" dirty="0"/>
          </a:p>
          <a:p>
            <a:pPr lvl="1"/>
            <a:r>
              <a:rPr lang="en-GB" dirty="0"/>
              <a:t>Fuel rods in reactor 3 are exposed</a:t>
            </a:r>
            <a:r>
              <a:rPr lang="en-GB" dirty="0" smtClean="0"/>
              <a:t>.</a:t>
            </a:r>
            <a:endParaRPr lang="sl-SI" dirty="0"/>
          </a:p>
          <a:p>
            <a:pPr lvl="1"/>
            <a:r>
              <a:rPr lang="en-GB" dirty="0"/>
              <a:t>Despite the high risk of hydrogen (produced from the water in the containment vessel) igniting after combining with oxygen from water or in the atmosphere, and in order to release some of the pressure inside the reactor at Fukushima I unit 1, the decision is taken to vent some of the steam (which contained a small amount of radioactive material) into the air</a:t>
            </a:r>
            <a:r>
              <a:rPr lang="en-GB" dirty="0" smtClean="0"/>
              <a:t>.</a:t>
            </a:r>
            <a:endParaRPr lang="sl-SI" dirty="0"/>
          </a:p>
          <a:p>
            <a:pPr lvl="1"/>
            <a:r>
              <a:rPr lang="en-GB" dirty="0"/>
              <a:t>Fresh water injection into reactor 1 is </a:t>
            </a:r>
            <a:r>
              <a:rPr lang="en-GB" dirty="0" smtClean="0"/>
              <a:t>started.</a:t>
            </a:r>
            <a:endParaRPr lang="sl-SI" dirty="0"/>
          </a:p>
          <a:p>
            <a:pPr lvl="1"/>
            <a:r>
              <a:rPr lang="en-GB" dirty="0"/>
              <a:t>Although unknown at the time, the core of reactor 1 has now completely melted and falls to the bottom of the reactor pressure vessel</a:t>
            </a:r>
            <a:r>
              <a:rPr lang="en-GB" dirty="0" smtClean="0"/>
              <a:t>.</a:t>
            </a:r>
            <a:endParaRPr lang="sl-SI" dirty="0"/>
          </a:p>
        </p:txBody>
      </p:sp>
      <p:sp>
        <p:nvSpPr>
          <p:cNvPr id="4" name="Slide Number Placeholder 3"/>
          <p:cNvSpPr>
            <a:spLocks noGrp="1"/>
          </p:cNvSpPr>
          <p:nvPr>
            <p:ph type="sldNum" sz="quarter" idx="10"/>
          </p:nvPr>
        </p:nvSpPr>
        <p:spPr/>
        <p:txBody>
          <a:bodyPr/>
          <a:lstStyle/>
          <a:p>
            <a:fld id="{DA146C8B-6F10-4951-87D3-70B70BA10F3F}" type="slidenum">
              <a:rPr lang="sl-SI" altLang="sl-SI" smtClean="0"/>
              <a:pPr/>
              <a:t>17</a:t>
            </a:fld>
            <a:endParaRPr lang="sl-SI" altLang="sl-SI"/>
          </a:p>
        </p:txBody>
      </p:sp>
    </p:spTree>
    <p:extLst>
      <p:ext uri="{BB962C8B-B14F-4D97-AF65-F5344CB8AC3E}">
        <p14:creationId xmlns:p14="http://schemas.microsoft.com/office/powerpoint/2010/main" val="40441358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a:t>Case 3 - Fukushima Daiichi Accident</a:t>
            </a:r>
            <a:endParaRPr lang="sl-SI" dirty="0"/>
          </a:p>
        </p:txBody>
      </p:sp>
      <p:sp>
        <p:nvSpPr>
          <p:cNvPr id="6" name="Content Placeholder 5"/>
          <p:cNvSpPr>
            <a:spLocks noGrp="1"/>
          </p:cNvSpPr>
          <p:nvPr>
            <p:ph idx="1"/>
          </p:nvPr>
        </p:nvSpPr>
        <p:spPr/>
        <p:txBody>
          <a:bodyPr>
            <a:normAutofit fontScale="85000" lnSpcReduction="20000"/>
          </a:bodyPr>
          <a:lstStyle/>
          <a:p>
            <a:pPr lvl="1"/>
            <a:r>
              <a:rPr lang="en-GB" dirty="0"/>
              <a:t>Pressure still remains too high inside reactor unit 2 at Fukushima I. In order to alleviate some of this pressure, a consensus is reached to once more vent radioactive </a:t>
            </a:r>
            <a:r>
              <a:rPr lang="en-GB" dirty="0" smtClean="0"/>
              <a:t>vapour </a:t>
            </a:r>
            <a:r>
              <a:rPr lang="en-GB" dirty="0"/>
              <a:t>into the </a:t>
            </a:r>
            <a:r>
              <a:rPr lang="en-GB" dirty="0" smtClean="0"/>
              <a:t>air.</a:t>
            </a:r>
            <a:endParaRPr lang="sl-SI" dirty="0"/>
          </a:p>
          <a:p>
            <a:pPr lvl="1"/>
            <a:r>
              <a:rPr lang="en-GB" dirty="0" smtClean="0"/>
              <a:t>There </a:t>
            </a:r>
            <a:r>
              <a:rPr lang="en-GB" dirty="0"/>
              <a:t>is a massive explosion in the outer structure of unit 1. The concrete building surrounding the steel reactor vessel collapses as a result of the </a:t>
            </a:r>
            <a:r>
              <a:rPr lang="en-GB" dirty="0" smtClean="0"/>
              <a:t>explosion.</a:t>
            </a:r>
            <a:r>
              <a:rPr lang="en-GB" dirty="0"/>
              <a:t> </a:t>
            </a:r>
            <a:endParaRPr lang="sl-SI" dirty="0"/>
          </a:p>
          <a:p>
            <a:pPr lvl="1"/>
            <a:r>
              <a:rPr lang="en-GB" dirty="0"/>
              <a:t>To release pressure within reactor unit 1 at Fukushima I, steam is released out of the unit into the air. This steam contains water </a:t>
            </a:r>
            <a:r>
              <a:rPr lang="en-GB" dirty="0" smtClean="0"/>
              <a:t>vapour, </a:t>
            </a:r>
            <a:r>
              <a:rPr lang="en-GB" dirty="0"/>
              <a:t>hydrogen, oxygen and some radioactive material, mostly tritium and nitrogen-16.</a:t>
            </a:r>
            <a:endParaRPr lang="sl-SI" dirty="0"/>
          </a:p>
          <a:p>
            <a:r>
              <a:rPr lang="en-GB" dirty="0"/>
              <a:t> </a:t>
            </a:r>
            <a:r>
              <a:rPr lang="en-GB" dirty="0" smtClean="0"/>
              <a:t>13 March;</a:t>
            </a:r>
            <a:endParaRPr lang="sl-SI" dirty="0"/>
          </a:p>
          <a:p>
            <a:pPr lvl="1"/>
            <a:r>
              <a:rPr lang="en-GB" dirty="0"/>
              <a:t>The high pressure coolant injection system for reactor 3 stops and, shortly thereafter, the water level within the reactor starts falling.</a:t>
            </a:r>
            <a:endParaRPr lang="sl-SI" dirty="0"/>
          </a:p>
          <a:p>
            <a:pPr lvl="1"/>
            <a:r>
              <a:rPr lang="en-GB" dirty="0"/>
              <a:t> </a:t>
            </a:r>
            <a:r>
              <a:rPr lang="en-GB" dirty="0" smtClean="0"/>
              <a:t>Fukushima </a:t>
            </a:r>
            <a:r>
              <a:rPr lang="en-GB" dirty="0"/>
              <a:t>I Unit 1 is declared as an INES Level-4 "accident with local consequences" event. </a:t>
            </a:r>
            <a:endParaRPr lang="sl-SI" dirty="0"/>
          </a:p>
        </p:txBody>
      </p:sp>
      <p:sp>
        <p:nvSpPr>
          <p:cNvPr id="4" name="Slide Number Placeholder 3"/>
          <p:cNvSpPr>
            <a:spLocks noGrp="1"/>
          </p:cNvSpPr>
          <p:nvPr>
            <p:ph type="sldNum" sz="quarter" idx="10"/>
          </p:nvPr>
        </p:nvSpPr>
        <p:spPr/>
        <p:txBody>
          <a:bodyPr/>
          <a:lstStyle/>
          <a:p>
            <a:fld id="{DA146C8B-6F10-4951-87D3-70B70BA10F3F}" type="slidenum">
              <a:rPr lang="sl-SI" altLang="sl-SI" smtClean="0"/>
              <a:pPr/>
              <a:t>18</a:t>
            </a:fld>
            <a:endParaRPr lang="sl-SI" altLang="sl-SI"/>
          </a:p>
        </p:txBody>
      </p:sp>
    </p:spTree>
    <p:extLst>
      <p:ext uri="{BB962C8B-B14F-4D97-AF65-F5344CB8AC3E}">
        <p14:creationId xmlns:p14="http://schemas.microsoft.com/office/powerpoint/2010/main" val="5894704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a:t>Case 3 - Fukushima Daiichi Accident</a:t>
            </a:r>
            <a:endParaRPr lang="sl-SI" dirty="0"/>
          </a:p>
        </p:txBody>
      </p:sp>
      <p:sp>
        <p:nvSpPr>
          <p:cNvPr id="4" name="Slide Number Placeholder 3"/>
          <p:cNvSpPr>
            <a:spLocks noGrp="1"/>
          </p:cNvSpPr>
          <p:nvPr>
            <p:ph type="sldNum" sz="quarter" idx="10"/>
          </p:nvPr>
        </p:nvSpPr>
        <p:spPr/>
        <p:txBody>
          <a:bodyPr/>
          <a:lstStyle/>
          <a:p>
            <a:fld id="{DA146C8B-6F10-4951-87D3-70B70BA10F3F}" type="slidenum">
              <a:rPr lang="sl-SI" altLang="sl-SI" smtClean="0"/>
              <a:pPr/>
              <a:t>19</a:t>
            </a:fld>
            <a:endParaRPr lang="sl-SI" altLang="sl-SI"/>
          </a:p>
        </p:txBody>
      </p:sp>
      <p:pic>
        <p:nvPicPr>
          <p:cNvPr id="6146" name="Picture 2" descr="http://cdn.phys.org/newman/gfx/news/2011/sincetheimpa.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37080" y="2277823"/>
            <a:ext cx="4515755" cy="2751137"/>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http://bnn-news.com/wp-content/gallery/fukushima-accident-rates-as-major-disaster-on-international-scale/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93441" y="2411868"/>
            <a:ext cx="4578668" cy="24830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16001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a:t>Case 3 - Fukushima Daiichi Accident</a:t>
            </a:r>
            <a:endParaRPr lang="sl-SI" dirty="0"/>
          </a:p>
        </p:txBody>
      </p:sp>
      <p:sp>
        <p:nvSpPr>
          <p:cNvPr id="6" name="Content Placeholder 5"/>
          <p:cNvSpPr>
            <a:spLocks noGrp="1"/>
          </p:cNvSpPr>
          <p:nvPr>
            <p:ph idx="1"/>
          </p:nvPr>
        </p:nvSpPr>
        <p:spPr/>
        <p:txBody>
          <a:bodyPr/>
          <a:lstStyle/>
          <a:p>
            <a:r>
              <a:rPr lang="en-GB" dirty="0"/>
              <a:t>Each group should:</a:t>
            </a:r>
          </a:p>
          <a:p>
            <a:pPr lvl="1"/>
            <a:r>
              <a:rPr lang="en-GB" dirty="0"/>
              <a:t>Identify the </a:t>
            </a:r>
            <a:r>
              <a:rPr lang="en-GB" b="1" dirty="0">
                <a:solidFill>
                  <a:srgbClr val="654A15"/>
                </a:solidFill>
              </a:rPr>
              <a:t>initiating event </a:t>
            </a:r>
            <a:r>
              <a:rPr lang="en-GB" dirty="0"/>
              <a:t>of an accident.</a:t>
            </a:r>
          </a:p>
          <a:p>
            <a:pPr lvl="1"/>
            <a:r>
              <a:rPr lang="en-GB" dirty="0" smtClean="0"/>
              <a:t>Which </a:t>
            </a:r>
            <a:r>
              <a:rPr lang="en-GB" dirty="0"/>
              <a:t>of accident management guidance (EOP and SAMG) is supposed to be used in different stages of accident. </a:t>
            </a:r>
          </a:p>
          <a:p>
            <a:pPr lvl="1"/>
            <a:r>
              <a:rPr lang="en-GB" dirty="0"/>
              <a:t>Which EOP approach should be used.</a:t>
            </a:r>
          </a:p>
          <a:p>
            <a:pPr lvl="1"/>
            <a:r>
              <a:rPr lang="en-GB" dirty="0" smtClean="0"/>
              <a:t>Discuss the </a:t>
            </a:r>
            <a:r>
              <a:rPr lang="en-GB" b="1" dirty="0" smtClean="0">
                <a:solidFill>
                  <a:srgbClr val="654A15"/>
                </a:solidFill>
              </a:rPr>
              <a:t>curse of events</a:t>
            </a:r>
            <a:r>
              <a:rPr lang="en-GB" dirty="0" smtClean="0"/>
              <a:t>.</a:t>
            </a:r>
          </a:p>
          <a:p>
            <a:pPr lvl="1"/>
            <a:r>
              <a:rPr lang="en-GB" dirty="0" smtClean="0"/>
              <a:t>Discuss </a:t>
            </a:r>
            <a:r>
              <a:rPr lang="en-GB" b="1" dirty="0">
                <a:solidFill>
                  <a:srgbClr val="654A15"/>
                </a:solidFill>
              </a:rPr>
              <a:t>how could be accident </a:t>
            </a:r>
            <a:r>
              <a:rPr lang="en-GB" b="1" dirty="0" smtClean="0">
                <a:solidFill>
                  <a:srgbClr val="654A15"/>
                </a:solidFill>
              </a:rPr>
              <a:t>prevented and mitigated</a:t>
            </a:r>
            <a:r>
              <a:rPr lang="sl-SI" b="1" dirty="0" smtClean="0">
                <a:solidFill>
                  <a:srgbClr val="654A15"/>
                </a:solidFill>
              </a:rPr>
              <a:t>.</a:t>
            </a:r>
            <a:endParaRPr lang="en-GB" b="1" dirty="0" smtClean="0">
              <a:solidFill>
                <a:srgbClr val="654A15"/>
              </a:solidFill>
            </a:endParaRPr>
          </a:p>
          <a:p>
            <a:pPr lvl="1"/>
            <a:r>
              <a:rPr lang="en-GB" dirty="0" smtClean="0"/>
              <a:t>Discuss</a:t>
            </a:r>
            <a:r>
              <a:rPr lang="en-GB" b="1" dirty="0" smtClean="0">
                <a:solidFill>
                  <a:srgbClr val="654A15"/>
                </a:solidFill>
              </a:rPr>
              <a:t> </a:t>
            </a:r>
            <a:r>
              <a:rPr lang="en-GB" b="1" dirty="0">
                <a:solidFill>
                  <a:srgbClr val="654A15"/>
                </a:solidFill>
              </a:rPr>
              <a:t>how could be </a:t>
            </a:r>
            <a:r>
              <a:rPr lang="en-GB" b="1" dirty="0" smtClean="0">
                <a:solidFill>
                  <a:srgbClr val="654A15"/>
                </a:solidFill>
              </a:rPr>
              <a:t>maintained long-term safety stable state</a:t>
            </a:r>
            <a:r>
              <a:rPr lang="sl-SI" b="1" dirty="0" smtClean="0">
                <a:solidFill>
                  <a:srgbClr val="654A15"/>
                </a:solidFill>
              </a:rPr>
              <a:t>.</a:t>
            </a:r>
            <a:endParaRPr lang="en-GB" b="1" dirty="0">
              <a:solidFill>
                <a:srgbClr val="654A15"/>
              </a:solidFill>
            </a:endParaRPr>
          </a:p>
          <a:p>
            <a:endParaRPr lang="sl-SI" dirty="0"/>
          </a:p>
        </p:txBody>
      </p:sp>
      <p:sp>
        <p:nvSpPr>
          <p:cNvPr id="4" name="Slide Number Placeholder 3"/>
          <p:cNvSpPr>
            <a:spLocks noGrp="1"/>
          </p:cNvSpPr>
          <p:nvPr>
            <p:ph type="sldNum" sz="quarter" idx="10"/>
          </p:nvPr>
        </p:nvSpPr>
        <p:spPr/>
        <p:txBody>
          <a:bodyPr/>
          <a:lstStyle/>
          <a:p>
            <a:fld id="{DA146C8B-6F10-4951-87D3-70B70BA10F3F}" type="slidenum">
              <a:rPr lang="sl-SI" altLang="sl-SI" smtClean="0"/>
              <a:pPr/>
              <a:t>20</a:t>
            </a:fld>
            <a:endParaRPr lang="sl-SI" altLang="sl-SI"/>
          </a:p>
        </p:txBody>
      </p:sp>
    </p:spTree>
    <p:extLst>
      <p:ext uri="{BB962C8B-B14F-4D97-AF65-F5344CB8AC3E}">
        <p14:creationId xmlns:p14="http://schemas.microsoft.com/office/powerpoint/2010/main" val="33512546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idx="4294967295"/>
          </p:nvPr>
        </p:nvSpPr>
        <p:spPr/>
        <p:txBody>
          <a:bodyPr/>
          <a:lstStyle/>
          <a:p>
            <a:pPr eaLnBrk="1" hangingPunct="1"/>
            <a:r>
              <a:rPr lang="en-US" altLang="en-US" smtClean="0"/>
              <a:t>GROUP PRESENTATIONS</a:t>
            </a:r>
            <a:endParaRPr lang="sl-SI" altLang="en-US" smtClean="0"/>
          </a:p>
        </p:txBody>
      </p:sp>
      <p:sp>
        <p:nvSpPr>
          <p:cNvPr id="21507" name="Content Placeholder 2"/>
          <p:cNvSpPr>
            <a:spLocks noGrp="1"/>
          </p:cNvSpPr>
          <p:nvPr>
            <p:ph idx="4294967295"/>
          </p:nvPr>
        </p:nvSpPr>
        <p:spPr bwMode="auto">
          <a:xfrm>
            <a:off x="514219" y="1484313"/>
            <a:ext cx="9157890" cy="46799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60000" indent="-360000" eaLnBrk="1" fontAlgn="auto" hangingPunct="1">
              <a:lnSpc>
                <a:spcPct val="100000"/>
              </a:lnSpc>
              <a:spcBef>
                <a:spcPts val="600"/>
              </a:spcBef>
              <a:spcAft>
                <a:spcPts val="600"/>
              </a:spcAft>
            </a:pPr>
            <a:r>
              <a:rPr lang="en-GB" altLang="en-US" dirty="0" smtClean="0"/>
              <a:t>1 – 2 hours should be devoted to group </a:t>
            </a:r>
            <a:r>
              <a:rPr lang="en-GB" altLang="en-US" b="1" dirty="0" smtClean="0">
                <a:solidFill>
                  <a:srgbClr val="654A15"/>
                </a:solidFill>
              </a:rPr>
              <a:t>presentations and discussions</a:t>
            </a:r>
            <a:r>
              <a:rPr lang="sl-SI" altLang="en-US" b="1" dirty="0" smtClean="0">
                <a:solidFill>
                  <a:srgbClr val="654A15"/>
                </a:solidFill>
              </a:rPr>
              <a:t>.</a:t>
            </a:r>
            <a:endParaRPr lang="en-GB" altLang="en-US" dirty="0"/>
          </a:p>
          <a:p>
            <a:pPr marL="360000" indent="-360000" eaLnBrk="1" fontAlgn="auto" hangingPunct="1">
              <a:lnSpc>
                <a:spcPct val="100000"/>
              </a:lnSpc>
              <a:spcBef>
                <a:spcPts val="600"/>
              </a:spcBef>
              <a:spcAft>
                <a:spcPts val="600"/>
              </a:spcAft>
            </a:pPr>
            <a:r>
              <a:rPr lang="en-GB" altLang="en-US" dirty="0" smtClean="0"/>
              <a:t>Each presenting group should prepare </a:t>
            </a:r>
            <a:r>
              <a:rPr lang="en-GB" altLang="en-US" b="1" dirty="0" smtClean="0">
                <a:solidFill>
                  <a:srgbClr val="654A15"/>
                </a:solidFill>
              </a:rPr>
              <a:t>a set of slides</a:t>
            </a:r>
            <a:r>
              <a:rPr lang="sl-SI" altLang="en-US" b="1" dirty="0" smtClean="0">
                <a:solidFill>
                  <a:srgbClr val="654A15"/>
                </a:solidFill>
              </a:rPr>
              <a:t>.</a:t>
            </a:r>
            <a:endParaRPr lang="en-GB" altLang="en-US" dirty="0"/>
          </a:p>
          <a:p>
            <a:pPr marL="360000" indent="-360000" eaLnBrk="1" fontAlgn="auto" hangingPunct="1">
              <a:lnSpc>
                <a:spcPct val="100000"/>
              </a:lnSpc>
              <a:spcBef>
                <a:spcPts val="600"/>
              </a:spcBef>
              <a:spcAft>
                <a:spcPts val="600"/>
              </a:spcAft>
            </a:pPr>
            <a:r>
              <a:rPr lang="en-GB" altLang="en-US" dirty="0" smtClean="0"/>
              <a:t>At presentation each presenting group should </a:t>
            </a:r>
            <a:r>
              <a:rPr lang="en-GB" altLang="en-US" b="1" dirty="0" smtClean="0">
                <a:solidFill>
                  <a:srgbClr val="654A15"/>
                </a:solidFill>
              </a:rPr>
              <a:t>argument each of their statements</a:t>
            </a:r>
            <a:r>
              <a:rPr lang="sl-SI" altLang="en-US" b="1" dirty="0" smtClean="0">
                <a:solidFill>
                  <a:srgbClr val="654A15"/>
                </a:solidFill>
              </a:rPr>
              <a:t>.</a:t>
            </a:r>
            <a:endParaRPr lang="en-GB" altLang="en-US" dirty="0"/>
          </a:p>
          <a:p>
            <a:pPr marL="360000" indent="-360000" eaLnBrk="1" fontAlgn="auto" hangingPunct="1">
              <a:lnSpc>
                <a:spcPct val="100000"/>
              </a:lnSpc>
              <a:spcBef>
                <a:spcPts val="600"/>
              </a:spcBef>
              <a:spcAft>
                <a:spcPts val="600"/>
              </a:spcAft>
            </a:pPr>
            <a:r>
              <a:rPr lang="en-GB" altLang="en-US" dirty="0" smtClean="0"/>
              <a:t>At the end of all presentations </a:t>
            </a:r>
            <a:r>
              <a:rPr lang="en-GB" altLang="en-US" b="1" dirty="0" smtClean="0">
                <a:solidFill>
                  <a:srgbClr val="654A15"/>
                </a:solidFill>
              </a:rPr>
              <a:t>the lecturer </a:t>
            </a:r>
            <a:r>
              <a:rPr lang="en-GB" altLang="en-US" dirty="0" smtClean="0"/>
              <a:t>should lead a discussion to compare all 3 cases</a:t>
            </a:r>
            <a:r>
              <a:rPr lang="sl-SI" altLang="en-US" dirty="0"/>
              <a:t>.</a:t>
            </a:r>
            <a:endParaRPr lang="en-GB" altLang="en-US" dirty="0"/>
          </a:p>
        </p:txBody>
      </p:sp>
      <p:sp>
        <p:nvSpPr>
          <p:cNvPr id="4" name="Slide Number Placeholder 3"/>
          <p:cNvSpPr txBox="1">
            <a:spLocks noGrp="1"/>
          </p:cNvSpPr>
          <p:nvPr/>
        </p:nvSpPr>
        <p:spPr>
          <a:xfrm>
            <a:off x="9034066" y="188913"/>
            <a:ext cx="638042" cy="368300"/>
          </a:xfrm>
          <a:prstGeom prst="rect">
            <a:avLst/>
          </a:prstGeom>
          <a:noFill/>
        </p:spPr>
        <p:txBody>
          <a:bodyPr lIns="36000" tIns="36000" rIns="36000" bIns="36000"/>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lnSpc>
                <a:spcPct val="80000"/>
              </a:lnSpc>
              <a:spcBef>
                <a:spcPct val="0"/>
              </a:spcBef>
              <a:spcAft>
                <a:spcPct val="0"/>
              </a:spcAft>
              <a:buClr>
                <a:srgbClr val="3366CC"/>
              </a:buClr>
              <a:buSzPct val="100000"/>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6pPr>
            <a:lvl7pPr marL="2971800" indent="-228600" eaLnBrk="0" fontAlgn="base" hangingPunct="0">
              <a:lnSpc>
                <a:spcPct val="80000"/>
              </a:lnSpc>
              <a:spcBef>
                <a:spcPct val="0"/>
              </a:spcBef>
              <a:spcAft>
                <a:spcPct val="0"/>
              </a:spcAft>
              <a:buClr>
                <a:srgbClr val="3366CC"/>
              </a:buClr>
              <a:buSzPct val="100000"/>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7pPr>
            <a:lvl8pPr marL="3429000" indent="-228600" eaLnBrk="0" fontAlgn="base" hangingPunct="0">
              <a:lnSpc>
                <a:spcPct val="80000"/>
              </a:lnSpc>
              <a:spcBef>
                <a:spcPct val="0"/>
              </a:spcBef>
              <a:spcAft>
                <a:spcPct val="0"/>
              </a:spcAft>
              <a:buClr>
                <a:srgbClr val="3366CC"/>
              </a:buClr>
              <a:buSzPct val="100000"/>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8pPr>
            <a:lvl9pPr marL="3886200" indent="-228600" eaLnBrk="0" fontAlgn="base" hangingPunct="0">
              <a:lnSpc>
                <a:spcPct val="80000"/>
              </a:lnSpc>
              <a:spcBef>
                <a:spcPct val="0"/>
              </a:spcBef>
              <a:spcAft>
                <a:spcPct val="0"/>
              </a:spcAft>
              <a:buClr>
                <a:srgbClr val="3366CC"/>
              </a:buClr>
              <a:buSzPct val="100000"/>
              <a:buFont typeface="Arial" panose="020B0604020202020204" pitchFamily="34" charset="0"/>
              <a:buChar char="•"/>
              <a:defRPr>
                <a:solidFill>
                  <a:schemeClr val="tx1"/>
                </a:solidFill>
                <a:latin typeface="Arial" panose="020B0604020202020204" pitchFamily="34" charset="0"/>
                <a:cs typeface="Arial" panose="020B0604020202020204" pitchFamily="34" charset="0"/>
              </a:defRPr>
            </a:lvl9pPr>
          </a:lstStyle>
          <a:p>
            <a:pPr algn="r" eaLnBrk="1" hangingPunct="1">
              <a:lnSpc>
                <a:spcPct val="100000"/>
              </a:lnSpc>
              <a:buClrTx/>
              <a:buSzTx/>
              <a:buFontTx/>
              <a:buNone/>
            </a:pPr>
            <a:fld id="{FDB5E2D4-CB92-44C7-BBFF-13DA42960BB3}" type="slidenum">
              <a:rPr lang="sl-SI" altLang="sl-SI" sz="1200">
                <a:solidFill>
                  <a:srgbClr val="898989"/>
                </a:solidFill>
              </a:rPr>
              <a:pPr algn="r" eaLnBrk="1" hangingPunct="1">
                <a:lnSpc>
                  <a:spcPct val="100000"/>
                </a:lnSpc>
                <a:buClrTx/>
                <a:buSzTx/>
                <a:buFontTx/>
                <a:buNone/>
              </a:pPr>
              <a:t>21</a:t>
            </a:fld>
            <a:endParaRPr lang="sl-SI" altLang="sl-SI" sz="1200">
              <a:solidFill>
                <a:srgbClr val="898989"/>
              </a:solidFill>
            </a:endParaRPr>
          </a:p>
        </p:txBody>
      </p:sp>
      <p:sp>
        <p:nvSpPr>
          <p:cNvPr id="2" name="Rectangle 1"/>
          <p:cNvSpPr/>
          <p:nvPr/>
        </p:nvSpPr>
        <p:spPr>
          <a:xfrm>
            <a:off x="6474278" y="6327032"/>
            <a:ext cx="3431721" cy="646331"/>
          </a:xfrm>
          <a:prstGeom prst="rect">
            <a:avLst/>
          </a:prstGeom>
        </p:spPr>
        <p:txBody>
          <a:bodyPr wrap="square">
            <a:spAutoFit/>
          </a:bodyPr>
          <a:lstStyle/>
          <a:p>
            <a:pPr algn="just">
              <a:buNone/>
            </a:pPr>
            <a:r>
              <a:rPr lang="en-GB" sz="1200" i="1" dirty="0" smtClean="0"/>
              <a:t>The </a:t>
            </a:r>
            <a:r>
              <a:rPr lang="en-GB" sz="1200" i="1" dirty="0"/>
              <a:t>views expressed in this document do not necessarily reflect the views of the European Commission.</a:t>
            </a:r>
          </a:p>
        </p:txBody>
      </p:sp>
    </p:spTree>
    <p:extLst>
      <p:ext uri="{BB962C8B-B14F-4D97-AF65-F5344CB8AC3E}">
        <p14:creationId xmlns:p14="http://schemas.microsoft.com/office/powerpoint/2010/main" val="208223174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ctrTitle"/>
          </p:nvPr>
        </p:nvSpPr>
        <p:spPr/>
        <p:txBody>
          <a:bodyPr/>
          <a:lstStyle/>
          <a:p>
            <a:pPr algn="ctr"/>
            <a:r>
              <a:rPr lang="hu-HU" dirty="0" smtClean="0"/>
              <a:t>Use this box for any </a:t>
            </a:r>
            <a:r>
              <a:rPr lang="hu-HU" dirty="0"/>
              <a:t>additional message</a:t>
            </a:r>
            <a:endParaRPr lang="en-GB" dirty="0"/>
          </a:p>
        </p:txBody>
      </p:sp>
      <p:sp>
        <p:nvSpPr>
          <p:cNvPr id="7" name="Subtitle 6"/>
          <p:cNvSpPr>
            <a:spLocks noGrp="1"/>
          </p:cNvSpPr>
          <p:nvPr>
            <p:ph type="subTitle" idx="1"/>
          </p:nvPr>
        </p:nvSpPr>
        <p:spPr/>
        <p:txBody>
          <a:bodyPr>
            <a:normAutofit/>
          </a:bodyPr>
          <a:lstStyle/>
          <a:p>
            <a:r>
              <a:rPr lang="en-GB" sz="4400" i="1" dirty="0">
                <a:latin typeface="Times New Roman" panose="02020603050405020304" pitchFamily="18" charset="0"/>
                <a:cs typeface="Times New Roman" panose="02020603050405020304" pitchFamily="18" charset="0"/>
              </a:rPr>
              <a:t>Thank you!</a:t>
            </a:r>
          </a:p>
        </p:txBody>
      </p:sp>
    </p:spTree>
    <p:extLst>
      <p:ext uri="{BB962C8B-B14F-4D97-AF65-F5344CB8AC3E}">
        <p14:creationId xmlns:p14="http://schemas.microsoft.com/office/powerpoint/2010/main" val="231638427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ustom 2">
      <a:dk1>
        <a:srgbClr val="003399"/>
      </a:dk1>
      <a:lt1>
        <a:sysClr val="window" lastClr="FFFFFF"/>
      </a:lt1>
      <a:dk2>
        <a:srgbClr val="3366CC"/>
      </a:dk2>
      <a:lt2>
        <a:srgbClr val="DBDBDD"/>
      </a:lt2>
      <a:accent1>
        <a:srgbClr val="6699CC"/>
      </a:accent1>
      <a:accent2>
        <a:srgbClr val="FF9900"/>
      </a:accent2>
      <a:accent3>
        <a:srgbClr val="99CC00"/>
      </a:accent3>
      <a:accent4>
        <a:srgbClr val="8681B8"/>
      </a:accent4>
      <a:accent5>
        <a:srgbClr val="32A14C"/>
      </a:accent5>
      <a:accent6>
        <a:srgbClr val="99CCFF"/>
      </a:accent6>
      <a:hlink>
        <a:srgbClr val="6699CC"/>
      </a:hlink>
      <a:folHlink>
        <a:srgbClr val="8681B8"/>
      </a:folHlink>
    </a:clrScheme>
    <a:fontScheme name="procuremen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868F938DE8BD94789445616FEE2D6D6" ma:contentTypeVersion="1" ma:contentTypeDescription="Create a new document." ma:contentTypeScope="" ma:versionID="288b2ef4e43c6e990d541f0010fc7b79">
  <xsd:schema xmlns:xsd="http://www.w3.org/2001/XMLSchema" xmlns:xs="http://www.w3.org/2001/XMLSchema" xmlns:p="http://schemas.microsoft.com/office/2006/metadata/properties" targetNamespace="http://schemas.microsoft.com/office/2006/metadata/properties" ma:root="true" ma:fieldsID="0ac3a7447a7246b5c45829a245a11faa">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BF3D7AA0-3156-4EA1-A0B4-4A4300FFE9F7}"/>
</file>

<file path=customXml/itemProps2.xml><?xml version="1.0" encoding="utf-8"?>
<ds:datastoreItem xmlns:ds="http://schemas.openxmlformats.org/officeDocument/2006/customXml" ds:itemID="{9B32EF07-2C74-4A4B-8C6F-5EBC7115CEC0}"/>
</file>

<file path=customXml/itemProps3.xml><?xml version="1.0" encoding="utf-8"?>
<ds:datastoreItem xmlns:ds="http://schemas.openxmlformats.org/officeDocument/2006/customXml" ds:itemID="{EACFDF75-A16C-4C36-8C97-73845A210187}"/>
</file>

<file path=docProps/app.xml><?xml version="1.0" encoding="utf-8"?>
<Properties xmlns="http://schemas.openxmlformats.org/officeDocument/2006/extended-properties" xmlns:vt="http://schemas.openxmlformats.org/officeDocument/2006/docPropsVTypes">
  <Template/>
  <TotalTime>2264</TotalTime>
  <Words>1276</Words>
  <Application>Microsoft Office PowerPoint</Application>
  <PresentationFormat>A4 (210x297 mm)</PresentationFormat>
  <Paragraphs>135</Paragraphs>
  <Slides>22</Slides>
  <Notes>6</Notes>
  <HiddenSlides>0</HiddenSlides>
  <MMClips>0</MMClips>
  <ScaleCrop>false</ScaleCrop>
  <HeadingPairs>
    <vt:vector size="4" baseType="variant">
      <vt:variant>
        <vt:lpstr>Téma</vt:lpstr>
      </vt:variant>
      <vt:variant>
        <vt:i4>1</vt:i4>
      </vt:variant>
      <vt:variant>
        <vt:lpstr>Diacímek</vt:lpstr>
      </vt:variant>
      <vt:variant>
        <vt:i4>22</vt:i4>
      </vt:variant>
    </vt:vector>
  </HeadingPairs>
  <TitlesOfParts>
    <vt:vector size="23" baseType="lpstr">
      <vt:lpstr>Office Theme</vt:lpstr>
      <vt:lpstr>Module XV In-plant accident management Case Studies</vt:lpstr>
      <vt:lpstr> INTRODUCTION </vt:lpstr>
      <vt:lpstr>Case 1 – TMI accident</vt:lpstr>
      <vt:lpstr>Case 1 – TMI accident</vt:lpstr>
      <vt:lpstr>Case 1 – TMI accident</vt:lpstr>
      <vt:lpstr>Case 1 – TMI accident</vt:lpstr>
      <vt:lpstr>Case 1 – TMI accident</vt:lpstr>
      <vt:lpstr>Case 2 - Chernobyl Accident</vt:lpstr>
      <vt:lpstr>Case 2 - Chernobyl Accident</vt:lpstr>
      <vt:lpstr>Case 2 - Chernobyl Accident</vt:lpstr>
      <vt:lpstr>Case 2 - Chernobyl Accident</vt:lpstr>
      <vt:lpstr>Case 2 - Chernobyl Accident</vt:lpstr>
      <vt:lpstr>Case 2 - Chernobyl Accident</vt:lpstr>
      <vt:lpstr>Case 3 - Fukushima Daiichi Accident</vt:lpstr>
      <vt:lpstr>Case 3 - Fukushima Daiichi Accident</vt:lpstr>
      <vt:lpstr>Case 3 - Fukushima Daiichi Accident</vt:lpstr>
      <vt:lpstr>Case 3 - Fukushima Daiichi Accident</vt:lpstr>
      <vt:lpstr>Case 3 - Fukushima Daiichi Accident</vt:lpstr>
      <vt:lpstr>Case 3 - Fukushima Daiichi Accident</vt:lpstr>
      <vt:lpstr>Case 3 - Fukushima Daiichi Accident</vt:lpstr>
      <vt:lpstr>GROUP PRESENTATIONS</vt:lpstr>
      <vt:lpstr>Use this box for any additional message</vt:lpstr>
    </vt:vector>
  </TitlesOfParts>
  <Company>IAEA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SCHLOSMAN, Anna</dc:creator>
  <cp:lastModifiedBy>AdF</cp:lastModifiedBy>
  <cp:revision>156</cp:revision>
  <cp:lastPrinted>2015-12-18T15:27:41Z</cp:lastPrinted>
  <dcterms:created xsi:type="dcterms:W3CDTF">2014-07-03T09:13:58Z</dcterms:created>
  <dcterms:modified xsi:type="dcterms:W3CDTF">2018-06-14T12:00:57Z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0x0101006868F938DE8BD94789445616FEE2D6D6</vt:lpwstr>
  </property>
</Properties>
</file>